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8" r:id="rId3"/>
    <p:sldId id="357" r:id="rId4"/>
    <p:sldId id="399" r:id="rId5"/>
    <p:sldId id="400" r:id="rId6"/>
    <p:sldId id="359" r:id="rId7"/>
    <p:sldId id="358" r:id="rId8"/>
    <p:sldId id="432" r:id="rId9"/>
    <p:sldId id="286" r:id="rId10"/>
    <p:sldId id="283" r:id="rId11"/>
    <p:sldId id="284" r:id="rId12"/>
    <p:sldId id="290" r:id="rId13"/>
    <p:sldId id="279" r:id="rId14"/>
    <p:sldId id="292" r:id="rId15"/>
    <p:sldId id="354" r:id="rId16"/>
    <p:sldId id="355" r:id="rId17"/>
    <p:sldId id="360" r:id="rId18"/>
    <p:sldId id="356" r:id="rId19"/>
    <p:sldId id="277" r:id="rId20"/>
    <p:sldId id="270" r:id="rId21"/>
    <p:sldId id="361" r:id="rId22"/>
    <p:sldId id="272" r:id="rId23"/>
    <p:sldId id="271" r:id="rId24"/>
    <p:sldId id="273" r:id="rId25"/>
    <p:sldId id="274" r:id="rId26"/>
    <p:sldId id="365" r:id="rId27"/>
    <p:sldId id="366" r:id="rId28"/>
    <p:sldId id="367" r:id="rId29"/>
    <p:sldId id="420" r:id="rId30"/>
    <p:sldId id="421" r:id="rId31"/>
    <p:sldId id="423" r:id="rId32"/>
    <p:sldId id="427" r:id="rId33"/>
    <p:sldId id="385" r:id="rId34"/>
    <p:sldId id="387" r:id="rId35"/>
    <p:sldId id="391" r:id="rId36"/>
    <p:sldId id="393" r:id="rId37"/>
    <p:sldId id="395" r:id="rId38"/>
    <p:sldId id="428" r:id="rId39"/>
    <p:sldId id="429" r:id="rId40"/>
    <p:sldId id="430" r:id="rId41"/>
    <p:sldId id="433" r:id="rId42"/>
    <p:sldId id="43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408499-7EEE-E340-80C9-A2B10EDC1E2E}">
          <p14:sldIdLst>
            <p14:sldId id="256"/>
            <p14:sldId id="278"/>
            <p14:sldId id="357"/>
            <p14:sldId id="399"/>
            <p14:sldId id="400"/>
            <p14:sldId id="359"/>
            <p14:sldId id="358"/>
            <p14:sldId id="432"/>
            <p14:sldId id="286"/>
            <p14:sldId id="283"/>
            <p14:sldId id="284"/>
            <p14:sldId id="290"/>
            <p14:sldId id="279"/>
            <p14:sldId id="292"/>
            <p14:sldId id="354"/>
            <p14:sldId id="355"/>
            <p14:sldId id="360"/>
            <p14:sldId id="356"/>
            <p14:sldId id="277"/>
            <p14:sldId id="270"/>
            <p14:sldId id="361"/>
            <p14:sldId id="272"/>
            <p14:sldId id="271"/>
            <p14:sldId id="273"/>
            <p14:sldId id="274"/>
            <p14:sldId id="365"/>
            <p14:sldId id="366"/>
            <p14:sldId id="367"/>
            <p14:sldId id="420"/>
            <p14:sldId id="421"/>
            <p14:sldId id="423"/>
            <p14:sldId id="427"/>
            <p14:sldId id="385"/>
            <p14:sldId id="387"/>
            <p14:sldId id="391"/>
            <p14:sldId id="393"/>
            <p14:sldId id="395"/>
            <p14:sldId id="428"/>
            <p14:sldId id="429"/>
            <p14:sldId id="430"/>
            <p14:sldId id="433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6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/>
    <p:restoredTop sz="96452"/>
  </p:normalViewPr>
  <p:slideViewPr>
    <p:cSldViewPr snapToGrid="0" snapToObjects="1">
      <p:cViewPr>
        <p:scale>
          <a:sx n="164" d="100"/>
          <a:sy n="164" d="100"/>
        </p:scale>
        <p:origin x="1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7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6165-A7F9-2E45-8836-5DCD453196DC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F8F3B-CF35-E04F-BD70-11F61EE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6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D9F90-8E89-3A4C-A02A-3D7DC752905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53020-5160-D645-93C0-73F98171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1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54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12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4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instruction sets on different platforms</a:t>
            </a:r>
            <a:r>
              <a:rPr lang="en-US" baseline="0" dirty="0" smtClean="0"/>
              <a:t> / processors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54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4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07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0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5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01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Developed in assembly language, and re-written in C in 1972 (makes it much more easily ported to different systems with relatively small effort)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865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63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03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06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9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2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3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FC2B6D-E3C3-4ADA-8198-1D5BE7C7DE3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A126C1-CD28-4AAB-B3E9-045D28EF08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CF7A4-9781-4068-AB2D-87191A72F8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Basis for Linux,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MacOS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Everything is a file:  </a:t>
            </a:r>
            <a:r>
              <a:rPr lang="en-US" baseline="0" dirty="0" err="1" smtClean="0"/>
              <a:t>stdin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stdout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stderr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696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8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5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</a:t>
            </a:r>
            <a:r>
              <a:rPr lang="en-US" dirty="0" smtClean="0"/>
              <a:t>write</a:t>
            </a:r>
            <a:r>
              <a:rPr lang="en-US" baseline="0" dirty="0" smtClean="0"/>
              <a:t> an algorithm, will show the logic and approach (steps or method) that will solve the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well-thought out algorithm usually makes it much more straightforward to code the program with fewer problems, fewer hours spent writing your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3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8D6DF-4FCF-4407-953D-6ACF7FFE9B9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Preprocessor does a pre-pass</a:t>
            </a:r>
            <a:r>
              <a:rPr lang="en-US" altLang="en-US" baseline="0" dirty="0" smtClean="0"/>
              <a:t> of the program looking for special statements, or directives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D951E6-04C2-4E98-9B8B-7C2578126D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DEDD22-3B3E-4864-B803-8783CCAC524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E5841D-73A3-48DA-A9C0-60E1BC48B46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51638A-F729-40B5-98ED-5084603E65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3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1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28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06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4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3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7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7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5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Interprets instructions:  retrieves an instruction from memory, decodes it, and executes it, and then returns the results back to memory if necessary. For an instruction</a:t>
            </a:r>
            <a:r>
              <a:rPr lang="en-US" baseline="0" dirty="0" smtClean="0"/>
              <a:t> to be executed, it must first be in memory (RAM)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time the CPU does a retrieve/decode/execute/return</a:t>
            </a:r>
            <a:r>
              <a:rPr lang="en-US" baseline="0" dirty="0" smtClean="0"/>
              <a:t> results cycle is a CPU cycle.  CPU speed is measured in terms of GHz, which is the number of billions of CPU cycles per second.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3020-5160-D645-93C0-73F98171DE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0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7AEF-FD73-4500-924F-268383EF3012}" type="datetime1">
              <a:rPr lang="en-US"/>
              <a:pPr>
                <a:defRPr/>
              </a:pPr>
              <a:t>5/18/17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Copyright 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1EC2-9C67-437F-8CE2-4AB64868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UlAQZB9Ng" TargetMode="External"/><Relationship Id="rId4" Type="http://schemas.openxmlformats.org/officeDocument/2006/relationships/hyperlink" Target="http://www.howtogeek.com/182649/htg-explains-what-is-unix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dFUlAQZB9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091327"/>
            <a:ext cx="8147304" cy="16244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 Introduction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3608657"/>
            <a:ext cx="8147304" cy="20265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Unix, Programming Languages, Program Development, and Other Definitions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How are </a:t>
            </a:r>
            <a:r>
              <a:rPr lang="en-US" sz="2800" dirty="0" smtClean="0">
                <a:solidFill>
                  <a:srgbClr val="FF6600"/>
                </a:solidFill>
              </a:rPr>
              <a:t>memory</a:t>
            </a:r>
            <a:r>
              <a:rPr lang="en-US" sz="2800" dirty="0" smtClean="0"/>
              <a:t> and </a:t>
            </a:r>
            <a:r>
              <a:rPr lang="en-US" sz="2800" dirty="0">
                <a:solidFill>
                  <a:srgbClr val="FF6600"/>
                </a:solidFill>
              </a:rPr>
              <a:t>storage</a:t>
            </a:r>
            <a:r>
              <a:rPr lang="en-US" sz="2800" dirty="0" smtClean="0"/>
              <a:t> different?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“Simple”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memory</a:t>
            </a:r>
          </a:p>
          <a:p>
            <a:pPr lvl="1"/>
            <a:r>
              <a:rPr lang="en-US" dirty="0" smtClean="0"/>
              <a:t>Short-term data access</a:t>
            </a:r>
          </a:p>
          <a:p>
            <a:pPr lvl="1"/>
            <a:r>
              <a:rPr lang="en-US" dirty="0" smtClean="0"/>
              <a:t>RAM (random access memory)</a:t>
            </a:r>
          </a:p>
          <a:p>
            <a:pPr lvl="1"/>
            <a:r>
              <a:rPr lang="en-US" dirty="0" smtClean="0"/>
              <a:t>CPU can access easily</a:t>
            </a:r>
          </a:p>
          <a:p>
            <a:pPr lvl="1"/>
            <a:r>
              <a:rPr lang="en-US" dirty="0" smtClean="0"/>
              <a:t>In use while computer is powered on (volatile)</a:t>
            </a:r>
          </a:p>
          <a:p>
            <a:pPr lvl="1"/>
            <a:r>
              <a:rPr lang="en-US" dirty="0" smtClean="0"/>
              <a:t>Where computer stores “what it is thinking about”</a:t>
            </a:r>
          </a:p>
          <a:p>
            <a:pPr lvl="1"/>
            <a:r>
              <a:rPr lang="en-US" dirty="0" smtClean="0"/>
              <a:t>More memory –&gt; computer can “think” about more at same time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torage</a:t>
            </a:r>
          </a:p>
          <a:p>
            <a:pPr lvl="1"/>
            <a:r>
              <a:rPr lang="en-US" dirty="0" smtClean="0"/>
              <a:t>Long term storage</a:t>
            </a:r>
          </a:p>
          <a:p>
            <a:pPr lvl="1"/>
            <a:r>
              <a:rPr lang="en-US" dirty="0" smtClean="0"/>
              <a:t>Hard disk drive (HDD)</a:t>
            </a:r>
          </a:p>
          <a:p>
            <a:pPr lvl="1"/>
            <a:r>
              <a:rPr lang="en-US" dirty="0" smtClean="0"/>
              <a:t>Info in storage must be loaded into memory for CPU to access it</a:t>
            </a:r>
          </a:p>
          <a:p>
            <a:pPr lvl="1"/>
            <a:r>
              <a:rPr lang="en-US" dirty="0" smtClean="0"/>
              <a:t>Persists when power is turned off</a:t>
            </a:r>
          </a:p>
          <a:p>
            <a:pPr lvl="1"/>
            <a:r>
              <a:rPr lang="en-US" dirty="0" smtClean="0"/>
              <a:t>More storage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a</a:t>
            </a:r>
            <a:r>
              <a:rPr lang="en-US" dirty="0" smtClean="0"/>
              <a:t>llows you to store more on your computer but doesn’t really affect performance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Both</a:t>
            </a:r>
          </a:p>
          <a:p>
            <a:pPr lvl="1"/>
            <a:r>
              <a:rPr lang="en-US" dirty="0"/>
              <a:t>Measured in bytes, kilobytes, megabytes, etc.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940" y="1135529"/>
            <a:ext cx="3083859" cy="53414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612" y="763494"/>
            <a:ext cx="5743388" cy="4695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99" y="2002117"/>
            <a:ext cx="27491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It’s a hierarchy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is-IS" sz="2000" dirty="0" smtClean="0"/>
              <a:t>… beyond the scope of this course ...</a:t>
            </a:r>
            <a:endParaRPr lang="en-US" sz="2000" dirty="0"/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2118" y="6155765"/>
            <a:ext cx="7231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err="1" smtClean="0"/>
              <a:t>computer.howstuffworks.com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229600" cy="990600"/>
          </a:xfrm>
        </p:spPr>
        <p:txBody>
          <a:bodyPr/>
          <a:lstStyle/>
          <a:p>
            <a:r>
              <a:rPr lang="en-US" dirty="0" smtClean="0"/>
              <a:t>Complex answer: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is-IS" dirty="0" smtClean="0"/>
              <a:t>…back to the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We said a few slides back that the CPU </a:t>
            </a:r>
            <a:r>
              <a:rPr lang="en-US" dirty="0" smtClean="0">
                <a:solidFill>
                  <a:srgbClr val="FF6600"/>
                </a:solidFill>
              </a:rPr>
              <a:t>extracts</a:t>
            </a:r>
            <a:r>
              <a:rPr lang="en-US" dirty="0" smtClean="0">
                <a:solidFill>
                  <a:schemeClr val="tx1"/>
                </a:solidFill>
              </a:rPr>
              <a:t> instructions from memory and </a:t>
            </a:r>
            <a:r>
              <a:rPr lang="en-US" dirty="0" smtClean="0">
                <a:solidFill>
                  <a:srgbClr val="FF6600"/>
                </a:solidFill>
              </a:rPr>
              <a:t>executes</a:t>
            </a:r>
            <a:r>
              <a:rPr lang="en-US" dirty="0" smtClean="0">
                <a:solidFill>
                  <a:schemeClr val="tx1"/>
                </a:solidFill>
              </a:rPr>
              <a:t> them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? Are </a:t>
            </a:r>
            <a:r>
              <a:rPr lang="en-US" dirty="0" smtClean="0"/>
              <a:t>the available </a:t>
            </a:r>
            <a:r>
              <a:rPr lang="en-US" dirty="0" smtClean="0">
                <a:solidFill>
                  <a:schemeClr val="tx1"/>
                </a:solidFill>
              </a:rPr>
              <a:t>instructions the same on all computers?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Also known as </a:t>
            </a:r>
            <a:r>
              <a:rPr lang="en-US" dirty="0" smtClean="0">
                <a:solidFill>
                  <a:srgbClr val="FF6600"/>
                </a:solidFill>
              </a:rPr>
              <a:t>machine language</a:t>
            </a:r>
          </a:p>
          <a:p>
            <a:pPr lvl="1"/>
            <a:r>
              <a:rPr lang="en-US" dirty="0"/>
              <a:t>May specify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Particular registers for arithmetic, addressing, or control functions</a:t>
            </a:r>
          </a:p>
          <a:p>
            <a:pPr lvl="2"/>
            <a:r>
              <a:rPr lang="en-US" dirty="0"/>
              <a:t>Particular addressing modes to interpret the commands</a:t>
            </a:r>
          </a:p>
          <a:p>
            <a:pPr lvl="2"/>
            <a:r>
              <a:rPr lang="en-US" dirty="0" smtClean="0"/>
              <a:t>Particular memory locations or offsets</a:t>
            </a:r>
          </a:p>
          <a:p>
            <a:pPr lvl="2"/>
            <a:endParaRPr lang="en-US" dirty="0"/>
          </a:p>
          <a:p>
            <a:pPr lvl="2"/>
            <a:endParaRPr lang="en-US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language 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Types of instructions:</a:t>
            </a:r>
          </a:p>
          <a:p>
            <a:pPr lvl="2"/>
            <a:r>
              <a:rPr lang="en-US" dirty="0"/>
              <a:t>Data handling and memory:</a:t>
            </a:r>
          </a:p>
          <a:p>
            <a:pPr lvl="3"/>
            <a:r>
              <a:rPr lang="en-US" dirty="0"/>
              <a:t>Set a register to a value</a:t>
            </a:r>
          </a:p>
          <a:p>
            <a:pPr lvl="3"/>
            <a:r>
              <a:rPr lang="en-US" dirty="0"/>
              <a:t>Copy data from memory to a register</a:t>
            </a:r>
          </a:p>
          <a:p>
            <a:pPr lvl="3"/>
            <a:r>
              <a:rPr lang="en-US" dirty="0"/>
              <a:t>Copy data from a register to memory</a:t>
            </a:r>
          </a:p>
          <a:p>
            <a:pPr lvl="3"/>
            <a:r>
              <a:rPr lang="en-US" dirty="0"/>
              <a:t>Read or write data from/to hardware devices</a:t>
            </a:r>
          </a:p>
          <a:p>
            <a:pPr lvl="2"/>
            <a:r>
              <a:rPr lang="en-US" dirty="0"/>
              <a:t>Arithmetic operations</a:t>
            </a:r>
          </a:p>
          <a:p>
            <a:pPr lvl="3"/>
            <a:r>
              <a:rPr lang="en-US" dirty="0"/>
              <a:t>Add, subtract, multiply, divide</a:t>
            </a:r>
          </a:p>
          <a:p>
            <a:pPr lvl="3"/>
            <a:r>
              <a:rPr lang="en-US" dirty="0"/>
              <a:t>Bitwise operations</a:t>
            </a:r>
          </a:p>
          <a:p>
            <a:pPr lvl="3"/>
            <a:r>
              <a:rPr lang="en-US" dirty="0"/>
              <a:t>Comparison</a:t>
            </a:r>
          </a:p>
          <a:p>
            <a:pPr lvl="2"/>
            <a:r>
              <a:rPr lang="en-US" dirty="0"/>
              <a:t>Control flow operations</a:t>
            </a:r>
          </a:p>
          <a:p>
            <a:pPr lvl="3"/>
            <a:r>
              <a:rPr lang="en-US" dirty="0"/>
              <a:t>Branch to another location</a:t>
            </a:r>
          </a:p>
          <a:p>
            <a:pPr lvl="3"/>
            <a:r>
              <a:rPr lang="en-US" dirty="0"/>
              <a:t>Conditionally </a:t>
            </a:r>
            <a:r>
              <a:rPr lang="en-US" dirty="0" smtClean="0"/>
              <a:t>branch</a:t>
            </a:r>
            <a:endParaRPr lang="en-US" dirty="0"/>
          </a:p>
          <a:p>
            <a:pPr lvl="3"/>
            <a:r>
              <a:rPr lang="en-US" dirty="0"/>
              <a:t>Call another block of </a:t>
            </a:r>
            <a:r>
              <a:rPr lang="en-US" dirty="0" smtClean="0"/>
              <a:t>code</a:t>
            </a:r>
            <a:endParaRPr lang="en-US" dirty="0"/>
          </a:p>
          <a:p>
            <a:pPr lvl="1"/>
            <a:r>
              <a:rPr lang="en-US" dirty="0"/>
              <a:t>&amp; more </a:t>
            </a:r>
            <a:r>
              <a:rPr lang="is-IS" dirty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What does </a:t>
            </a:r>
            <a:r>
              <a:rPr lang="en-US" sz="2800" dirty="0" smtClean="0">
                <a:solidFill>
                  <a:srgbClr val="FF6600"/>
                </a:solidFill>
              </a:rPr>
              <a:t>machine language</a:t>
            </a:r>
            <a:r>
              <a:rPr lang="en-US" sz="2800" dirty="0" smtClean="0"/>
              <a:t> look like?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machine language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0000111100001111</a:t>
            </a:r>
            <a:endParaRPr lang="en-US" dirty="0"/>
          </a:p>
          <a:p>
            <a:r>
              <a:rPr lang="en-US" dirty="0" smtClean="0"/>
              <a:t>0010111100001111</a:t>
            </a:r>
            <a:endParaRPr lang="en-US" dirty="0"/>
          </a:p>
          <a:p>
            <a:r>
              <a:rPr lang="en-US" dirty="0" smtClean="0"/>
              <a:t>0011001111000011</a:t>
            </a:r>
            <a:endParaRPr lang="en-US" dirty="0"/>
          </a:p>
          <a:p>
            <a:r>
              <a:rPr lang="en-US" dirty="0" smtClean="0"/>
              <a:t>0011001111000011</a:t>
            </a:r>
            <a:endParaRPr lang="en-US" dirty="0"/>
          </a:p>
          <a:p>
            <a:r>
              <a:rPr lang="en-US" dirty="0" smtClean="0"/>
              <a:t>0001101111000011</a:t>
            </a:r>
            <a:endParaRPr lang="en-US" dirty="0"/>
          </a:p>
          <a:p>
            <a:r>
              <a:rPr lang="en-US" dirty="0" smtClean="0"/>
              <a:t>0110001111000011</a:t>
            </a:r>
            <a:endParaRPr lang="en-US" dirty="0"/>
          </a:p>
          <a:p>
            <a:r>
              <a:rPr lang="en-US" dirty="0" smtClean="0"/>
              <a:t>0001010101111000</a:t>
            </a:r>
            <a:endParaRPr lang="en-US" dirty="0"/>
          </a:p>
          <a:p>
            <a:r>
              <a:rPr lang="en-US" dirty="0" smtClean="0"/>
              <a:t>0011010100111100</a:t>
            </a:r>
            <a:endParaRPr lang="en-US" dirty="0"/>
          </a:p>
          <a:p>
            <a:r>
              <a:rPr lang="en-US" dirty="0" smtClean="0"/>
              <a:t>0010101101000011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machine language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in hexadecimal instead of binary:</a:t>
            </a:r>
          </a:p>
          <a:p>
            <a:endParaRPr lang="en-US" dirty="0"/>
          </a:p>
          <a:p>
            <a:r>
              <a:rPr lang="is-IS" dirty="0"/>
              <a:t>8B542408 83FA0077 06B80000 0000C383 FA027706 B8010000 00C353BB 01000000 C9010000 008D0419 83FA0376 078BD98B B84AEBF1 5BC3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0589" y="1733175"/>
            <a:ext cx="66189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That </a:t>
            </a:r>
            <a:r>
              <a:rPr lang="en-US" sz="3200" dirty="0" smtClean="0"/>
              <a:t>type of </a:t>
            </a:r>
            <a:r>
              <a:rPr lang="en-US" sz="3200" b="1" dirty="0" smtClean="0">
                <a:solidFill>
                  <a:srgbClr val="FC6413"/>
                </a:solidFill>
              </a:rPr>
              <a:t>low-level language </a:t>
            </a:r>
            <a:r>
              <a:rPr lang="en-US" sz="3200" dirty="0" smtClean="0"/>
              <a:t>seems hard </a:t>
            </a:r>
            <a:r>
              <a:rPr lang="en-US" sz="3200" dirty="0"/>
              <a:t>to work </a:t>
            </a:r>
            <a:r>
              <a:rPr lang="en-US" sz="3200" dirty="0" smtClean="0"/>
              <a:t>with, doesn’t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66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is an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operating system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Manages the software and hardware on the computer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Developed at Bell Labs in the </a:t>
            </a:r>
            <a:r>
              <a:rPr lang="en-US" dirty="0" smtClean="0"/>
              <a:t>late 1960s</a:t>
            </a:r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Languages: </a:t>
            </a:r>
            <a:br>
              <a:rPr lang="en-US" dirty="0" smtClean="0"/>
            </a:br>
            <a:r>
              <a:rPr lang="en-US" sz="4000" dirty="0" smtClean="0"/>
              <a:t>low-level </a:t>
            </a:r>
            <a:r>
              <a:rPr lang="is-IS" sz="4000" dirty="0" smtClean="0"/>
              <a:t>… 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language</a:t>
            </a:r>
          </a:p>
          <a:p>
            <a:r>
              <a:rPr lang="en-US" dirty="0" smtClean="0"/>
              <a:t>Assembly </a:t>
            </a:r>
            <a:r>
              <a:rPr lang="en-US" dirty="0"/>
              <a:t>language</a:t>
            </a:r>
            <a:r>
              <a:rPr lang="en-US" dirty="0" smtClean="0"/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Symbolic names for both instructions and locations</a:t>
            </a:r>
          </a:p>
          <a:p>
            <a:pPr lvl="1"/>
            <a:r>
              <a:rPr lang="en-US" dirty="0" smtClean="0">
                <a:solidFill>
                  <a:srgbClr val="302C24"/>
                </a:solidFill>
              </a:rPr>
              <a:t>Assembler</a:t>
            </a:r>
            <a:r>
              <a:rPr lang="en-US" dirty="0" smtClean="0">
                <a:solidFill>
                  <a:schemeClr val="tx1"/>
                </a:solidFill>
              </a:rPr>
              <a:t> is the program that does this translation</a:t>
            </a:r>
          </a:p>
        </p:txBody>
      </p:sp>
    </p:spTree>
    <p:extLst>
      <p:ext uri="{BB962C8B-B14F-4D97-AF65-F5344CB8AC3E}">
        <p14:creationId xmlns:p14="http://schemas.microsoft.com/office/powerpoint/2010/main" val="12725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assembly language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fib</a:t>
            </a:r>
            <a:r>
              <a:rPr lang="en-US" sz="2800" dirty="0"/>
              <a:t>: </a:t>
            </a:r>
          </a:p>
          <a:p>
            <a:pPr lvl="2"/>
            <a:r>
              <a:rPr lang="en-US" sz="2400" dirty="0" err="1"/>
              <a:t>mov</a:t>
            </a:r>
            <a:r>
              <a:rPr lang="en-US" sz="2400" dirty="0"/>
              <a:t> </a:t>
            </a:r>
            <a:r>
              <a:rPr lang="en-US" sz="2400" dirty="0" err="1"/>
              <a:t>edx</a:t>
            </a:r>
            <a:r>
              <a:rPr lang="en-US" sz="2400" dirty="0"/>
              <a:t>, [esp+8] </a:t>
            </a:r>
          </a:p>
          <a:p>
            <a:pPr lvl="2"/>
            <a:r>
              <a:rPr lang="en-US" sz="2400" dirty="0" err="1"/>
              <a:t>cmp</a:t>
            </a:r>
            <a:r>
              <a:rPr lang="en-US" sz="2400" dirty="0"/>
              <a:t> </a:t>
            </a:r>
            <a:r>
              <a:rPr lang="en-US" sz="2400" dirty="0" err="1"/>
              <a:t>edx</a:t>
            </a:r>
            <a:r>
              <a:rPr lang="en-US" sz="2400" dirty="0"/>
              <a:t>, 0 </a:t>
            </a:r>
          </a:p>
          <a:p>
            <a:pPr lvl="2"/>
            <a:r>
              <a:rPr lang="en-US" sz="2400" dirty="0" err="1"/>
              <a:t>ja</a:t>
            </a:r>
            <a:r>
              <a:rPr lang="en-US" sz="2400" dirty="0"/>
              <a:t> @f </a:t>
            </a:r>
          </a:p>
          <a:p>
            <a:pPr lvl="2"/>
            <a:r>
              <a:rPr lang="en-US" sz="2400" dirty="0" err="1"/>
              <a:t>mov</a:t>
            </a:r>
            <a:r>
              <a:rPr lang="en-US" sz="2400" dirty="0"/>
              <a:t> </a:t>
            </a:r>
            <a:r>
              <a:rPr lang="en-US" sz="2400" dirty="0" err="1"/>
              <a:t>eax</a:t>
            </a:r>
            <a:r>
              <a:rPr lang="en-US" sz="2400" dirty="0"/>
              <a:t>, 0 </a:t>
            </a:r>
          </a:p>
          <a:p>
            <a:pPr lvl="2"/>
            <a:r>
              <a:rPr lang="en-US" sz="2400" dirty="0"/>
              <a:t>ret </a:t>
            </a:r>
          </a:p>
          <a:p>
            <a:pPr lvl="1"/>
            <a:r>
              <a:rPr lang="en-US" sz="2800" dirty="0"/>
              <a:t>@@: </a:t>
            </a:r>
          </a:p>
          <a:p>
            <a:pPr lvl="2"/>
            <a:r>
              <a:rPr lang="en-US" sz="2400" dirty="0" err="1"/>
              <a:t>cmp</a:t>
            </a:r>
            <a:r>
              <a:rPr lang="en-US" sz="2400" dirty="0"/>
              <a:t> </a:t>
            </a:r>
            <a:r>
              <a:rPr lang="en-US" sz="2400" dirty="0" err="1"/>
              <a:t>edx</a:t>
            </a:r>
            <a:r>
              <a:rPr lang="en-US" sz="2400" dirty="0"/>
              <a:t>, 2 </a:t>
            </a:r>
          </a:p>
          <a:p>
            <a:pPr lvl="2"/>
            <a:r>
              <a:rPr lang="en-US" sz="2400" dirty="0" err="1"/>
              <a:t>ja</a:t>
            </a:r>
            <a:r>
              <a:rPr lang="en-US" sz="2400" dirty="0"/>
              <a:t> @f </a:t>
            </a:r>
            <a:r>
              <a:rPr lang="en-US" sz="2400" dirty="0" err="1"/>
              <a:t>mov</a:t>
            </a:r>
            <a:r>
              <a:rPr lang="en-US" sz="2400" dirty="0"/>
              <a:t> </a:t>
            </a:r>
            <a:r>
              <a:rPr lang="en-US" sz="2400" dirty="0" err="1"/>
              <a:t>eax</a:t>
            </a:r>
            <a:r>
              <a:rPr lang="en-US" sz="2400" dirty="0"/>
              <a:t>, 1 </a:t>
            </a:r>
          </a:p>
          <a:p>
            <a:pPr lvl="2"/>
            <a:r>
              <a:rPr lang="en-US" sz="2400" dirty="0"/>
              <a:t>Ret</a:t>
            </a:r>
          </a:p>
          <a:p>
            <a:pPr lvl="1"/>
            <a:r>
              <a:rPr lang="is-IS" sz="2800" dirty="0"/>
              <a:t>…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298" y="1805650"/>
            <a:ext cx="664837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Is </a:t>
            </a:r>
            <a:r>
              <a:rPr lang="en-US" sz="5400" dirty="0"/>
              <a:t>machine language portable?</a:t>
            </a:r>
          </a:p>
        </p:txBody>
      </p:sp>
    </p:spTree>
    <p:extLst>
      <p:ext uri="{BB962C8B-B14F-4D97-AF65-F5344CB8AC3E}">
        <p14:creationId xmlns:p14="http://schemas.microsoft.com/office/powerpoint/2010/main" val="1038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language, the set of instructions(operations) available on a machine, and the particular binary codes that correspond to each instruction, are specific to a particular type of computer (a computer </a:t>
            </a:r>
            <a:r>
              <a:rPr lang="en-US" i="1" dirty="0" smtClean="0"/>
              <a:t>architecture 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 a program written in machine language for one computer generally can NOT be executed on another computer.  That is, the program is not </a:t>
            </a:r>
            <a:r>
              <a:rPr lang="en-US" b="1" dirty="0" smtClean="0"/>
              <a:t>portable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298" y="1805650"/>
            <a:ext cx="702545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Is </a:t>
            </a:r>
            <a:r>
              <a:rPr lang="en-US" sz="5400" dirty="0" smtClean="0"/>
              <a:t>assembly language </a:t>
            </a:r>
            <a:r>
              <a:rPr lang="en-US" sz="5400" dirty="0"/>
              <a:t>portable?</a:t>
            </a:r>
          </a:p>
        </p:txBody>
      </p:sp>
    </p:spTree>
    <p:extLst>
      <p:ext uri="{BB962C8B-B14F-4D97-AF65-F5344CB8AC3E}">
        <p14:creationId xmlns:p14="http://schemas.microsoft.com/office/powerpoint/2010/main" val="38063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One-to-one mapping from assembly language instructions to machine language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Thus, also not portable because specific to a particular computer architecture and the associated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36418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Machine Languages, Assembly Languages and High-Level Languages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5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achine language (1940s)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that computer can directly process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by its hardware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strings of numbers (ultimately reduced to 1s and 0s) that instruct computer to perform most elementary ops one at a time.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dependent</a:t>
            </a:r>
            <a:r>
              <a:rPr lang="en-US" altLang="en-US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—a particular machine language can be used on only one type of computer.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5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ssembly languages (early 1950s)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English-like abbreviations to represent elementary operations.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Assemblers</a:t>
            </a:r>
            <a:r>
              <a:rPr lang="en-US" altLang="en-US" sz="2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 assembly-language to machine language</a:t>
            </a:r>
            <a:r>
              <a:rPr lang="en-US" alt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Machine Languages, Assembly Languages and High-Level Languages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languages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Hopper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statements can accomplish substantial tasks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Fortran (1954), COBOL (1959)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is a high-level language</a:t>
            </a:r>
          </a:p>
          <a:p>
            <a:pPr lvl="2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are C++, Java, Fortran, etc.</a:t>
            </a: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Compilers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onvert high-level language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machine language</a:t>
            </a:r>
            <a:endParaRPr lang="en-US" altLang="en-US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Programmers write instructions that look almost like everyday English and contain commonly used mathematical notations.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payroll program written in a high-level language might contain a </a:t>
            </a: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such as</a:t>
            </a:r>
          </a:p>
          <a:p>
            <a:pPr lvl="2" eaLnBrk="1" hangingPunct="1"/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grossPay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basePay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overTimePay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Machine Languages, Assembly Languages and High-Level Languages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Compiling a high-level language program into machine language can take a considerable amount of computer time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in the past than now</a:t>
            </a:r>
          </a:p>
          <a:p>
            <a:pPr marL="392113" lvl="1" indent="0" eaLnBrk="1" hangingPunct="1">
              <a:buNone/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Interpreter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developed to execute high-level language programs directly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run slower than compiled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E9184-708C-244D-968B-6DE58DF37C84}" type="slidenum">
              <a:rPr lang="en-US"/>
              <a:pPr/>
              <a:t>29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/>
              <a:t>of C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880" lvl="1"/>
            <a:r>
              <a:rPr lang="en-US" dirty="0"/>
              <a:t>C (1969-1973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Evolved by </a:t>
            </a:r>
            <a:r>
              <a:rPr lang="en-US" dirty="0" smtClean="0"/>
              <a:t>Dennis Ritchie (Bell Labs) from </a:t>
            </a:r>
            <a:r>
              <a:rPr lang="en-US" dirty="0"/>
              <a:t>two previous programming languages, BCPL and </a:t>
            </a:r>
            <a:r>
              <a:rPr lang="en-US" dirty="0" smtClean="0"/>
              <a:t>B 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develop UNIX</a:t>
            </a:r>
          </a:p>
          <a:p>
            <a:pPr lvl="1"/>
            <a:r>
              <a:rPr lang="en-US" dirty="0"/>
              <a:t>Used to write modern operating systems</a:t>
            </a:r>
          </a:p>
          <a:p>
            <a:pPr lvl="1"/>
            <a:r>
              <a:rPr lang="en-US" dirty="0"/>
              <a:t>Hardware independent (portable)</a:t>
            </a:r>
          </a:p>
          <a:p>
            <a:pPr lvl="1"/>
            <a:r>
              <a:rPr lang="en-US" dirty="0"/>
              <a:t>By late 1970's C had evolved to "Traditional </a:t>
            </a:r>
            <a:r>
              <a:rPr lang="en-US" dirty="0" smtClean="0"/>
              <a:t>C”</a:t>
            </a:r>
          </a:p>
          <a:p>
            <a:r>
              <a:rPr lang="en-US" dirty="0" smtClean="0"/>
              <a:t>Standardization</a:t>
            </a:r>
            <a:endParaRPr lang="en-US" dirty="0"/>
          </a:p>
          <a:p>
            <a:pPr lvl="1"/>
            <a:r>
              <a:rPr lang="en-US" dirty="0"/>
              <a:t>Many slight variations of C existed, and were incompatible</a:t>
            </a:r>
          </a:p>
          <a:p>
            <a:pPr lvl="1"/>
            <a:r>
              <a:rPr lang="en-US" dirty="0"/>
              <a:t>Committee formed to create a "unambiguous, machine-independent" </a:t>
            </a:r>
            <a:r>
              <a:rPr lang="en-US" dirty="0" smtClean="0"/>
              <a:t>definition (ANSI, American National Standards Institute)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/>
              <a:t>created in 1989, updated in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use/learn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Basis </a:t>
            </a:r>
            <a:r>
              <a:rPr lang="en-US" dirty="0"/>
              <a:t>for many modern (non-Windows) operating systems</a:t>
            </a:r>
          </a:p>
          <a:p>
            <a:r>
              <a:rPr lang="en-US" dirty="0"/>
              <a:t>“Unix philosophy”</a:t>
            </a:r>
          </a:p>
          <a:p>
            <a:pPr lvl="1"/>
            <a:r>
              <a:rPr lang="en-US" dirty="0"/>
              <a:t>Create small, modular utilities that do one thing well</a:t>
            </a:r>
          </a:p>
          <a:p>
            <a:pPr lvl="1"/>
            <a:r>
              <a:rPr lang="en-US" dirty="0"/>
              <a:t>Combine them in powerful ways</a:t>
            </a:r>
          </a:p>
          <a:p>
            <a:pPr lvl="1"/>
            <a:r>
              <a:rPr lang="en-US" dirty="0"/>
              <a:t>Single file system – “everything is a file”</a:t>
            </a:r>
          </a:p>
          <a:p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4"/>
              </a:rPr>
              <a:t>Read more at the How-To Geek site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0E7C4-B136-BB4A-9BA3-8135A540B044}" type="slidenum">
              <a:rPr lang="en-US"/>
              <a:pPr/>
              <a:t>30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 C Standard Library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programs consist of pieces/modules called functions</a:t>
            </a:r>
          </a:p>
          <a:p>
            <a:pPr lvl="1"/>
            <a:r>
              <a:rPr lang="en-US"/>
              <a:t>A programmer can create his own functions</a:t>
            </a:r>
          </a:p>
          <a:p>
            <a:pPr lvl="2"/>
            <a:r>
              <a:rPr lang="en-US"/>
              <a:t>Advantage: the programmer knows exactly how it works</a:t>
            </a:r>
          </a:p>
          <a:p>
            <a:pPr lvl="2"/>
            <a:r>
              <a:rPr lang="en-US"/>
              <a:t>Disadvantage: time consuming</a:t>
            </a:r>
          </a:p>
          <a:p>
            <a:pPr lvl="1"/>
            <a:r>
              <a:rPr lang="en-US"/>
              <a:t>Programmers will often use the C library functions</a:t>
            </a:r>
          </a:p>
          <a:p>
            <a:pPr lvl="2"/>
            <a:r>
              <a:rPr lang="en-US"/>
              <a:t>Use these as building blocks</a:t>
            </a:r>
          </a:p>
          <a:p>
            <a:pPr lvl="1"/>
            <a:r>
              <a:rPr lang="en-US"/>
              <a:t>Avoid re-inventing the wheel</a:t>
            </a:r>
          </a:p>
          <a:p>
            <a:pPr lvl="2"/>
            <a:r>
              <a:rPr lang="en-US"/>
              <a:t>If a premade function exists, generally best to use it rather than write your own</a:t>
            </a:r>
          </a:p>
          <a:p>
            <a:pPr lvl="2"/>
            <a:r>
              <a:rPr lang="en-US"/>
              <a:t>Library functions carefully written, efficient, and portable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2781-BFBF-1045-929E-15067E7D7374}" type="slidenum">
              <a:rPr lang="en-US"/>
              <a:pPr/>
              <a:t>31</a:t>
            </a:fld>
            <a:endParaRPr lang="en-US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/>
              <a:t>and C+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  <a:p>
            <a:pPr lvl="1"/>
            <a:r>
              <a:rPr lang="en-US" dirty="0"/>
              <a:t>Superset of C developed by </a:t>
            </a:r>
            <a:r>
              <a:rPr lang="en-US" dirty="0" err="1"/>
              <a:t>Bjarne</a:t>
            </a:r>
            <a:r>
              <a:rPr lang="en-US" dirty="0"/>
              <a:t> </a:t>
            </a:r>
            <a:r>
              <a:rPr lang="en-US" dirty="0" err="1"/>
              <a:t>Stroustrup</a:t>
            </a:r>
            <a:r>
              <a:rPr lang="en-US" dirty="0"/>
              <a:t> at Bell Labs</a:t>
            </a:r>
          </a:p>
          <a:p>
            <a:pPr lvl="1"/>
            <a:r>
              <a:rPr lang="en-US" dirty="0"/>
              <a:t>"Spruces up" C, and provides object-oriented capabilities</a:t>
            </a:r>
          </a:p>
          <a:p>
            <a:pPr lvl="1"/>
            <a:r>
              <a:rPr lang="en-US" dirty="0"/>
              <a:t>Object-oriented design very powerful</a:t>
            </a:r>
          </a:p>
          <a:p>
            <a:pPr lvl="2"/>
            <a:r>
              <a:rPr lang="en-US" dirty="0"/>
              <a:t>10 to 100 fold increase in productivity</a:t>
            </a:r>
          </a:p>
          <a:p>
            <a:pPr lvl="1"/>
            <a:r>
              <a:rPr lang="en-US" dirty="0"/>
              <a:t>Dominant language in industry and </a:t>
            </a:r>
            <a:r>
              <a:rPr lang="en-US" dirty="0" smtClean="0"/>
              <a:t>academia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18957-1F96-4F42-A9E8-AE884B16A42A}" type="slidenum">
              <a:rPr lang="en-US"/>
              <a:pPr/>
              <a:t>32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75549" y="270040"/>
            <a:ext cx="8229600" cy="688221"/>
          </a:xfrm>
        </p:spPr>
        <p:txBody>
          <a:bodyPr>
            <a:noAutofit/>
          </a:bodyPr>
          <a:lstStyle/>
          <a:p>
            <a:r>
              <a:rPr lang="en-US" sz="2600" dirty="0" smtClean="0"/>
              <a:t>Basics </a:t>
            </a:r>
            <a:r>
              <a:rPr lang="en-US" sz="2600" dirty="0"/>
              <a:t>of a Typical C Program Development Environment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400" y="1143001"/>
            <a:ext cx="2799610" cy="478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Phases of </a:t>
            </a:r>
            <a:r>
              <a:rPr lang="en-US" dirty="0" smtClean="0">
                <a:solidFill>
                  <a:srgbClr val="000000"/>
                </a:solidFill>
              </a:rPr>
              <a:t>C Programs:</a:t>
            </a:r>
          </a:p>
          <a:p>
            <a:pPr>
              <a:spcBef>
                <a:spcPts val="840"/>
              </a:spcBef>
              <a:buFontTx/>
              <a:buAutoNum type="arabicPeriod"/>
            </a:pPr>
            <a:r>
              <a:rPr lang="en-US" i="1" dirty="0" smtClean="0">
                <a:solidFill>
                  <a:srgbClr val="000000"/>
                </a:solidFill>
              </a:rPr>
              <a:t>Edit</a:t>
            </a:r>
          </a:p>
          <a:p>
            <a:pPr>
              <a:spcBef>
                <a:spcPts val="840"/>
              </a:spcBef>
              <a:buFontTx/>
              <a:buAutoNum type="arabicPeriod"/>
            </a:pPr>
            <a:r>
              <a:rPr lang="en-US" i="1" dirty="0" smtClean="0">
                <a:solidFill>
                  <a:srgbClr val="000000"/>
                </a:solidFill>
              </a:rPr>
              <a:t>Compile</a:t>
            </a:r>
            <a:endParaRPr lang="en-US" i="1" dirty="0">
              <a:solidFill>
                <a:srgbClr val="000000"/>
              </a:solidFill>
            </a:endParaRPr>
          </a:p>
          <a:p>
            <a:pPr marL="971550" lvl="1" indent="-514350">
              <a:spcBef>
                <a:spcPts val="840"/>
              </a:spcBef>
              <a:buFont typeface="+mj-lt"/>
              <a:buAutoNum type="alphaLcPeriod"/>
            </a:pPr>
            <a:r>
              <a:rPr lang="en-US" i="1" dirty="0" smtClean="0">
                <a:solidFill>
                  <a:srgbClr val="000000"/>
                </a:solidFill>
              </a:rPr>
              <a:t>Preprocessor</a:t>
            </a:r>
          </a:p>
          <a:p>
            <a:pPr marL="971550" lvl="1" indent="-514350">
              <a:spcBef>
                <a:spcPts val="840"/>
              </a:spcBef>
              <a:buFont typeface="+mj-lt"/>
              <a:buAutoNum type="alphaLcPeriod"/>
            </a:pPr>
            <a:r>
              <a:rPr lang="en-US" i="1" dirty="0" smtClean="0">
                <a:solidFill>
                  <a:srgbClr val="000000"/>
                </a:solidFill>
              </a:rPr>
              <a:t>Assembler</a:t>
            </a:r>
            <a:endParaRPr lang="en-US" i="1" dirty="0">
              <a:solidFill>
                <a:srgbClr val="000000"/>
              </a:solidFill>
            </a:endParaRPr>
          </a:p>
          <a:p>
            <a:pPr>
              <a:spcBef>
                <a:spcPts val="840"/>
              </a:spcBef>
              <a:buFontTx/>
              <a:buAutoNum type="arabicPeriod"/>
            </a:pPr>
            <a:r>
              <a:rPr lang="en-US" i="1" dirty="0">
                <a:solidFill>
                  <a:srgbClr val="000000"/>
                </a:solidFill>
              </a:rPr>
              <a:t>Link</a:t>
            </a:r>
          </a:p>
          <a:p>
            <a:pPr>
              <a:spcBef>
                <a:spcPts val="840"/>
              </a:spcBef>
              <a:buFontTx/>
              <a:buAutoNum type="arabicPeriod"/>
            </a:pPr>
            <a:r>
              <a:rPr lang="en-US" i="1" dirty="0">
                <a:solidFill>
                  <a:srgbClr val="000000"/>
                </a:solidFill>
              </a:rPr>
              <a:t>Load</a:t>
            </a:r>
          </a:p>
          <a:p>
            <a:pPr>
              <a:spcBef>
                <a:spcPts val="840"/>
              </a:spcBef>
              <a:buFontTx/>
              <a:buAutoNum type="arabicPeriod"/>
            </a:pPr>
            <a:r>
              <a:rPr lang="en-US" i="1" dirty="0">
                <a:solidFill>
                  <a:srgbClr val="000000"/>
                </a:solidFill>
              </a:rPr>
              <a:t>Execute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746" name="Rectangle 314"/>
          <p:cNvSpPr>
            <a:spLocks noChangeArrowheads="1"/>
          </p:cNvSpPr>
          <p:nvPr/>
        </p:nvSpPr>
        <p:spPr bwMode="auto">
          <a:xfrm>
            <a:off x="6152519" y="906732"/>
            <a:ext cx="2452630" cy="5791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just" eaLnBrk="1" hangingPunct="1">
              <a:spcBef>
                <a:spcPct val="0"/>
              </a:spcBef>
            </a:pPr>
            <a:endParaRPr lang="en-US" sz="1600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sz="1600" dirty="0" smtClean="0"/>
              <a:t>Program </a:t>
            </a:r>
            <a:r>
              <a:rPr lang="en-US" sz="1600" dirty="0"/>
              <a:t>is created </a:t>
            </a:r>
            <a:r>
              <a:rPr lang="en-US" sz="1600" dirty="0" smtClean="0"/>
              <a:t>in the</a:t>
            </a:r>
            <a:endParaRPr lang="en-US" sz="1600" dirty="0"/>
          </a:p>
          <a:p>
            <a:pPr algn="just">
              <a:spcBef>
                <a:spcPct val="0"/>
              </a:spcBef>
            </a:pPr>
            <a:r>
              <a:rPr lang="en-US" sz="1600" dirty="0" smtClean="0"/>
              <a:t>editor </a:t>
            </a:r>
            <a:r>
              <a:rPr lang="en-US" sz="1600" dirty="0"/>
              <a:t>and </a:t>
            </a:r>
            <a:r>
              <a:rPr lang="en-US" sz="1600" dirty="0" smtClean="0"/>
              <a:t>stored on </a:t>
            </a:r>
            <a:r>
              <a:rPr lang="en-US" sz="1600" dirty="0"/>
              <a:t>disk.</a:t>
            </a:r>
          </a:p>
          <a:p>
            <a:pPr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8777" name="Group 345"/>
          <p:cNvGrpSpPr>
            <a:grpSpLocks/>
          </p:cNvGrpSpPr>
          <p:nvPr/>
        </p:nvGrpSpPr>
        <p:grpSpPr bwMode="auto">
          <a:xfrm>
            <a:off x="0" y="-1201738"/>
            <a:ext cx="5486400" cy="8439151"/>
            <a:chOff x="0" y="3410"/>
            <a:chExt cx="3456" cy="5316"/>
          </a:xfrm>
        </p:grpSpPr>
        <p:sp>
          <p:nvSpPr>
            <p:cNvPr id="18757" name="Rectangle 325"/>
            <p:cNvSpPr>
              <a:spLocks noChangeArrowheads="1"/>
            </p:cNvSpPr>
            <p:nvPr/>
          </p:nvSpPr>
          <p:spPr bwMode="auto">
            <a:xfrm>
              <a:off x="0" y="4363"/>
              <a:ext cx="3456" cy="4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776" name="Rectangle 344"/>
            <p:cNvSpPr>
              <a:spLocks noChangeArrowheads="1"/>
            </p:cNvSpPr>
            <p:nvPr/>
          </p:nvSpPr>
          <p:spPr bwMode="auto">
            <a:xfrm>
              <a:off x="0" y="3410"/>
              <a:ext cx="3456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/>
                <a:t> </a:t>
              </a:r>
              <a:endParaRPr lang="en-US" sz="24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8778" name="Rectangle 346"/>
          <p:cNvSpPr>
            <a:spLocks noChangeArrowheads="1"/>
          </p:cNvSpPr>
          <p:nvPr/>
        </p:nvSpPr>
        <p:spPr bwMode="auto">
          <a:xfrm>
            <a:off x="0" y="72374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18805" name="Group 373"/>
          <p:cNvGrpSpPr>
            <a:grpSpLocks/>
          </p:cNvGrpSpPr>
          <p:nvPr/>
        </p:nvGrpSpPr>
        <p:grpSpPr bwMode="auto">
          <a:xfrm>
            <a:off x="2952010" y="1047987"/>
            <a:ext cx="6087037" cy="5572125"/>
            <a:chOff x="2784" y="810"/>
            <a:chExt cx="3335" cy="3510"/>
          </a:xfrm>
        </p:grpSpPr>
        <p:sp>
          <p:nvSpPr>
            <p:cNvPr id="18618" name="Rectangle 186"/>
            <p:cNvSpPr>
              <a:spLocks noChangeArrowheads="1"/>
            </p:cNvSpPr>
            <p:nvPr/>
          </p:nvSpPr>
          <p:spPr bwMode="auto">
            <a:xfrm>
              <a:off x="4560" y="1171"/>
              <a:ext cx="1248" cy="2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just" eaLnBrk="1" hangingPunct="1">
                <a:spcBef>
                  <a:spcPct val="0"/>
                </a:spcBef>
              </a:pPr>
              <a:endParaRPr lang="en-US" sz="1600" dirty="0" smtClean="0"/>
            </a:p>
            <a:p>
              <a:pPr algn="just" eaLnBrk="1" hangingPunct="1">
                <a:spcBef>
                  <a:spcPct val="0"/>
                </a:spcBef>
              </a:pPr>
              <a:r>
                <a:rPr lang="en-US" sz="1600" dirty="0" smtClean="0"/>
                <a:t>Preprocessor </a:t>
              </a:r>
              <a:r>
                <a:rPr lang="en-US" sz="1600" dirty="0"/>
                <a:t>program</a:t>
              </a:r>
            </a:p>
            <a:p>
              <a:pPr algn="just">
                <a:spcBef>
                  <a:spcPct val="0"/>
                </a:spcBef>
              </a:pPr>
              <a:r>
                <a:rPr lang="en-US" sz="1600" dirty="0"/>
                <a:t>processes the code.</a:t>
              </a:r>
            </a:p>
            <a:p>
              <a:pPr>
                <a:spcBef>
                  <a:spcPct val="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45" name="Rectangle 313"/>
            <p:cNvSpPr>
              <a:spLocks noChangeArrowheads="1"/>
            </p:cNvSpPr>
            <p:nvPr/>
          </p:nvSpPr>
          <p:spPr bwMode="auto">
            <a:xfrm>
              <a:off x="4583" y="2632"/>
              <a:ext cx="1161" cy="4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1600" dirty="0"/>
                <a:t>Loader puts program </a:t>
              </a:r>
              <a:endParaRPr lang="en-US" sz="1600" dirty="0" smtClean="0"/>
            </a:p>
            <a:p>
              <a:pPr algn="just" eaLnBrk="1" hangingPunct="1">
                <a:spcBef>
                  <a:spcPct val="0"/>
                </a:spcBef>
              </a:pPr>
              <a:r>
                <a:rPr lang="en-US" sz="1600" dirty="0" smtClean="0"/>
                <a:t>in </a:t>
              </a:r>
              <a:r>
                <a:rPr lang="en-US" sz="1600" dirty="0"/>
                <a:t>memory.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19" name="Rectangle 187"/>
            <p:cNvSpPr>
              <a:spLocks noChangeArrowheads="1"/>
            </p:cNvSpPr>
            <p:nvPr/>
          </p:nvSpPr>
          <p:spPr bwMode="auto">
            <a:xfrm>
              <a:off x="4586" y="3437"/>
              <a:ext cx="1431" cy="8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1600" dirty="0"/>
                <a:t>CPU takes each</a:t>
              </a:r>
            </a:p>
            <a:p>
              <a:pPr>
                <a:spcBef>
                  <a:spcPct val="0"/>
                </a:spcBef>
              </a:pPr>
              <a:r>
                <a:rPr lang="en-US" sz="1600" dirty="0"/>
                <a:t>instruction and executes it, possibly storing new data values as the program executes.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20" name="Rectangle 188"/>
            <p:cNvSpPr>
              <a:spLocks noChangeArrowheads="1"/>
            </p:cNvSpPr>
            <p:nvPr/>
          </p:nvSpPr>
          <p:spPr bwMode="auto">
            <a:xfrm>
              <a:off x="4560" y="1517"/>
              <a:ext cx="1559" cy="4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1600" dirty="0" smtClean="0"/>
                <a:t>Assembler </a:t>
              </a:r>
              <a:r>
                <a:rPr lang="en-US" sz="1600" dirty="0"/>
                <a:t>creates </a:t>
              </a:r>
              <a:r>
                <a:rPr lang="en-US" sz="1600" dirty="0" smtClean="0"/>
                <a:t>assembly language version and then the object </a:t>
              </a:r>
              <a:r>
                <a:rPr lang="en-US" sz="1600" dirty="0"/>
                <a:t>code &amp;</a:t>
              </a:r>
              <a:r>
                <a:rPr lang="en-US" sz="1600" dirty="0" smtClean="0"/>
                <a:t> stores it </a:t>
              </a:r>
              <a:r>
                <a:rPr lang="en-US" sz="1600" dirty="0"/>
                <a:t>on disk.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21" name="Rectangle 189"/>
            <p:cNvSpPr>
              <a:spLocks noChangeArrowheads="1"/>
            </p:cNvSpPr>
            <p:nvPr/>
          </p:nvSpPr>
          <p:spPr bwMode="auto">
            <a:xfrm>
              <a:off x="4560" y="2044"/>
              <a:ext cx="1200" cy="3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just" eaLnBrk="1" hangingPunct="1">
                <a:spcBef>
                  <a:spcPct val="0"/>
                </a:spcBef>
              </a:pPr>
              <a:r>
                <a:rPr lang="en-US" sz="1600" dirty="0"/>
                <a:t>Linker links the object</a:t>
              </a:r>
            </a:p>
            <a:p>
              <a:pPr algn="just">
                <a:spcBef>
                  <a:spcPct val="0"/>
                </a:spcBef>
              </a:pPr>
              <a:r>
                <a:rPr lang="en-US" sz="1600" dirty="0"/>
                <a:t>code with the </a:t>
              </a:r>
              <a:r>
                <a:rPr lang="en-US" sz="1600" dirty="0" smtClean="0"/>
                <a:t>libraries.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81" name="Freeform 249"/>
            <p:cNvSpPr>
              <a:spLocks/>
            </p:cNvSpPr>
            <p:nvPr/>
          </p:nvSpPr>
          <p:spPr bwMode="auto">
            <a:xfrm>
              <a:off x="2784" y="2429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" name="Freeform 220"/>
            <p:cNvSpPr>
              <a:spLocks/>
            </p:cNvSpPr>
            <p:nvPr/>
          </p:nvSpPr>
          <p:spPr bwMode="auto">
            <a:xfrm>
              <a:off x="2784" y="1593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80" name="Freeform 248"/>
            <p:cNvSpPr>
              <a:spLocks/>
            </p:cNvSpPr>
            <p:nvPr/>
          </p:nvSpPr>
          <p:spPr bwMode="auto">
            <a:xfrm>
              <a:off x="2784" y="2429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79" name="Rectangle 247"/>
            <p:cNvSpPr>
              <a:spLocks noChangeArrowheads="1"/>
            </p:cNvSpPr>
            <p:nvPr/>
          </p:nvSpPr>
          <p:spPr bwMode="auto">
            <a:xfrm>
              <a:off x="2990" y="2520"/>
              <a:ext cx="46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ea typeface="Mincho" charset="0"/>
                  <a:cs typeface="Mincho" charset="0"/>
                </a:rPr>
                <a:t>Loader</a:t>
              </a:r>
              <a:endParaRPr lang="en-US" sz="1600"/>
            </a:p>
            <a:p>
              <a:pPr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8637" name="Freeform 205"/>
            <p:cNvSpPr>
              <a:spLocks/>
            </p:cNvSpPr>
            <p:nvPr/>
          </p:nvSpPr>
          <p:spPr bwMode="auto">
            <a:xfrm>
              <a:off x="3542" y="960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15" name="Freeform 283"/>
            <p:cNvSpPr>
              <a:spLocks/>
            </p:cNvSpPr>
            <p:nvPr/>
          </p:nvSpPr>
          <p:spPr bwMode="auto">
            <a:xfrm>
              <a:off x="3542" y="1353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8" name="Freeform 246"/>
            <p:cNvSpPr>
              <a:spLocks/>
            </p:cNvSpPr>
            <p:nvPr/>
          </p:nvSpPr>
          <p:spPr bwMode="auto">
            <a:xfrm>
              <a:off x="3542" y="2573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7" name="Rectangle 245"/>
            <p:cNvSpPr>
              <a:spLocks noChangeArrowheads="1"/>
            </p:cNvSpPr>
            <p:nvPr/>
          </p:nvSpPr>
          <p:spPr bwMode="auto">
            <a:xfrm>
              <a:off x="3456" y="2304"/>
              <a:ext cx="94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indent="228600" algn="ctr" eaLnBrk="1" hangingPunct="1">
                <a:spcBef>
                  <a:spcPct val="0"/>
                </a:spcBef>
              </a:pPr>
              <a:r>
                <a:rPr lang="en-US" sz="1400"/>
                <a:t>Primary Memory</a:t>
              </a:r>
            </a:p>
            <a:p>
              <a:pPr indent="228600"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8735" name="Freeform 303"/>
            <p:cNvSpPr>
              <a:spLocks/>
            </p:cNvSpPr>
            <p:nvPr/>
          </p:nvSpPr>
          <p:spPr bwMode="auto">
            <a:xfrm>
              <a:off x="3542" y="3581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52" name="Group 320"/>
            <p:cNvGrpSpPr>
              <a:grpSpLocks/>
            </p:cNvGrpSpPr>
            <p:nvPr/>
          </p:nvGrpSpPr>
          <p:grpSpPr bwMode="auto">
            <a:xfrm>
              <a:off x="4406" y="2352"/>
              <a:ext cx="108" cy="960"/>
              <a:chOff x="0" y="0"/>
              <a:chExt cx="19999" cy="19999"/>
            </a:xfrm>
          </p:grpSpPr>
          <p:sp>
            <p:nvSpPr>
              <p:cNvPr id="18756" name="Arc 324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55" name="Arc 323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54" name="Arc 3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53" name="Arc 321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09" name="Group 177"/>
            <p:cNvGrpSpPr>
              <a:grpSpLocks/>
            </p:cNvGrpSpPr>
            <p:nvPr/>
          </p:nvGrpSpPr>
          <p:grpSpPr bwMode="auto">
            <a:xfrm>
              <a:off x="4406" y="3360"/>
              <a:ext cx="108" cy="960"/>
              <a:chOff x="0" y="0"/>
              <a:chExt cx="19999" cy="19999"/>
            </a:xfrm>
          </p:grpSpPr>
          <p:sp>
            <p:nvSpPr>
              <p:cNvPr id="18613" name="Arc 181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2" name="Arc 180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Arc 179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Arc 17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47" name="Group 315"/>
            <p:cNvGrpSpPr>
              <a:grpSpLocks/>
            </p:cNvGrpSpPr>
            <p:nvPr/>
          </p:nvGrpSpPr>
          <p:grpSpPr bwMode="auto">
            <a:xfrm>
              <a:off x="4406" y="816"/>
              <a:ext cx="108" cy="288"/>
              <a:chOff x="0" y="0"/>
              <a:chExt cx="19999" cy="20001"/>
            </a:xfrm>
          </p:grpSpPr>
          <p:sp>
            <p:nvSpPr>
              <p:cNvPr id="18751" name="Arc 319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50" name="Arc 318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9" name="Arc 31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8" name="Arc 316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17" name="Arc 185"/>
            <p:cNvSpPr>
              <a:spLocks/>
            </p:cNvSpPr>
            <p:nvPr/>
          </p:nvSpPr>
          <p:spPr bwMode="auto">
            <a:xfrm>
              <a:off x="4406" y="1203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6" name="Arc 184"/>
            <p:cNvSpPr>
              <a:spLocks/>
            </p:cNvSpPr>
            <p:nvPr/>
          </p:nvSpPr>
          <p:spPr bwMode="auto">
            <a:xfrm flipV="1">
              <a:off x="4406" y="1419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5" name="Arc 183"/>
            <p:cNvSpPr>
              <a:spLocks/>
            </p:cNvSpPr>
            <p:nvPr/>
          </p:nvSpPr>
          <p:spPr bwMode="auto">
            <a:xfrm flipH="1">
              <a:off x="4460" y="1347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4" name="Arc 182"/>
            <p:cNvSpPr>
              <a:spLocks/>
            </p:cNvSpPr>
            <p:nvPr/>
          </p:nvSpPr>
          <p:spPr bwMode="auto">
            <a:xfrm flipH="1" flipV="1">
              <a:off x="4460" y="127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" name="Freeform 219"/>
            <p:cNvSpPr>
              <a:spLocks/>
            </p:cNvSpPr>
            <p:nvPr/>
          </p:nvSpPr>
          <p:spPr bwMode="auto">
            <a:xfrm>
              <a:off x="2784" y="1593"/>
              <a:ext cx="756" cy="288"/>
            </a:xfrm>
            <a:custGeom>
              <a:avLst/>
              <a:gdLst>
                <a:gd name="T0" fmla="*/ 19988 w 20000"/>
                <a:gd name="T1" fmla="*/ 0 h 20000"/>
                <a:gd name="T2" fmla="*/ 19988 w 20000"/>
                <a:gd name="T3" fmla="*/ 19972 h 20000"/>
                <a:gd name="T4" fmla="*/ 0 w 20000"/>
                <a:gd name="T5" fmla="*/ 19972 h 20000"/>
                <a:gd name="T6" fmla="*/ 0 w 20000"/>
                <a:gd name="T7" fmla="*/ 0 h 20000"/>
                <a:gd name="T8" fmla="*/ 19988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" name="Rectangle 218"/>
            <p:cNvSpPr>
              <a:spLocks noChangeArrowheads="1"/>
            </p:cNvSpPr>
            <p:nvPr/>
          </p:nvSpPr>
          <p:spPr bwMode="auto">
            <a:xfrm>
              <a:off x="2888" y="1683"/>
              <a:ext cx="61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600" dirty="0" smtClean="0">
                  <a:ea typeface="Mincho" charset="0"/>
                  <a:cs typeface="Mincho" charset="0"/>
                </a:rPr>
                <a:t>Assembler</a:t>
              </a:r>
              <a:endParaRPr lang="en-US" sz="1600" dirty="0"/>
            </a:p>
            <a:p>
              <a:pPr>
                <a:spcBef>
                  <a:spcPct val="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49" name="Freeform 217"/>
            <p:cNvSpPr>
              <a:spLocks/>
            </p:cNvSpPr>
            <p:nvPr/>
          </p:nvSpPr>
          <p:spPr bwMode="auto">
            <a:xfrm>
              <a:off x="3542" y="1737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40" name="Group 308"/>
            <p:cNvGrpSpPr>
              <a:grpSpLocks/>
            </p:cNvGrpSpPr>
            <p:nvPr/>
          </p:nvGrpSpPr>
          <p:grpSpPr bwMode="auto">
            <a:xfrm>
              <a:off x="4406" y="1586"/>
              <a:ext cx="108" cy="288"/>
              <a:chOff x="0" y="0"/>
              <a:chExt cx="19999" cy="20001"/>
            </a:xfrm>
          </p:grpSpPr>
          <p:sp>
            <p:nvSpPr>
              <p:cNvPr id="18744" name="Arc 312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3" name="Arc 311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2" name="Arc 310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" name="Arc 309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98" name="Freeform 266"/>
            <p:cNvSpPr>
              <a:spLocks/>
            </p:cNvSpPr>
            <p:nvPr/>
          </p:nvSpPr>
          <p:spPr bwMode="auto">
            <a:xfrm>
              <a:off x="3542" y="2120"/>
              <a:ext cx="324" cy="0"/>
            </a:xfrm>
            <a:custGeom>
              <a:avLst/>
              <a:gdLst>
                <a:gd name="T0" fmla="*/ 19972 w 20000"/>
                <a:gd name="T1" fmla="*/ 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9" name="Arc 307"/>
            <p:cNvSpPr>
              <a:spLocks/>
            </p:cNvSpPr>
            <p:nvPr/>
          </p:nvSpPr>
          <p:spPr bwMode="auto">
            <a:xfrm>
              <a:off x="4406" y="1969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8" name="Arc 306"/>
            <p:cNvSpPr>
              <a:spLocks/>
            </p:cNvSpPr>
            <p:nvPr/>
          </p:nvSpPr>
          <p:spPr bwMode="auto">
            <a:xfrm flipV="1">
              <a:off x="4406" y="2185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7" name="Arc 305"/>
            <p:cNvSpPr>
              <a:spLocks/>
            </p:cNvSpPr>
            <p:nvPr/>
          </p:nvSpPr>
          <p:spPr bwMode="auto">
            <a:xfrm flipH="1">
              <a:off x="4460" y="2113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6" name="Arc 304"/>
            <p:cNvSpPr>
              <a:spLocks/>
            </p:cNvSpPr>
            <p:nvPr/>
          </p:nvSpPr>
          <p:spPr bwMode="auto">
            <a:xfrm flipH="1" flipV="1">
              <a:off x="4460" y="2041"/>
              <a:ext cx="54" cy="7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633" name="Group 201"/>
            <p:cNvGrpSpPr>
              <a:grpSpLocks/>
            </p:cNvGrpSpPr>
            <p:nvPr/>
          </p:nvGrpSpPr>
          <p:grpSpPr bwMode="auto">
            <a:xfrm>
              <a:off x="2784" y="810"/>
              <a:ext cx="756" cy="288"/>
              <a:chOff x="0" y="0"/>
              <a:chExt cx="20000" cy="20000"/>
            </a:xfrm>
          </p:grpSpPr>
          <p:sp>
            <p:nvSpPr>
              <p:cNvPr id="18636" name="Freeform 20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5" name="Freeform 20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4" name="Rectangle 202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 dirty="0">
                    <a:ea typeface="Mincho" charset="0"/>
                    <a:cs typeface="Mincho" charset="0"/>
                  </a:rPr>
                  <a:t>Editor</a:t>
                </a:r>
                <a:endParaRPr lang="en-US" sz="1600" dirty="0"/>
              </a:p>
              <a:p>
                <a:pPr>
                  <a:spcBef>
                    <a:spcPct val="0"/>
                  </a:spcBef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710" name="Group 278"/>
            <p:cNvGrpSpPr>
              <a:grpSpLocks/>
            </p:cNvGrpSpPr>
            <p:nvPr/>
          </p:nvGrpSpPr>
          <p:grpSpPr bwMode="auto">
            <a:xfrm>
              <a:off x="2784" y="1209"/>
              <a:ext cx="756" cy="288"/>
              <a:chOff x="0" y="0"/>
              <a:chExt cx="20000" cy="20000"/>
            </a:xfrm>
          </p:grpSpPr>
          <p:sp>
            <p:nvSpPr>
              <p:cNvPr id="18714" name="Freeform 28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11" name="Group 279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713" name="Freeform 28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12" name="Rectangle 28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600" dirty="0" smtClean="0">
                      <a:ea typeface="Mincho" charset="0"/>
                      <a:cs typeface="Mincho" charset="0"/>
                    </a:rPr>
                    <a:t>Preprocessor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8693" name="Group 261"/>
            <p:cNvGrpSpPr>
              <a:grpSpLocks/>
            </p:cNvGrpSpPr>
            <p:nvPr/>
          </p:nvGrpSpPr>
          <p:grpSpPr bwMode="auto">
            <a:xfrm>
              <a:off x="2784" y="1976"/>
              <a:ext cx="756" cy="288"/>
              <a:chOff x="0" y="0"/>
              <a:chExt cx="20000" cy="20000"/>
            </a:xfrm>
          </p:grpSpPr>
          <p:sp>
            <p:nvSpPr>
              <p:cNvPr id="18697" name="Freeform 26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94" name="Group 262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696" name="Freeform 2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95" name="Rectangle 263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600" dirty="0">
                      <a:ea typeface="Mincho" charset="0"/>
                      <a:cs typeface="Mincho" charset="0"/>
                    </a:rPr>
                    <a:t>Linker</a:t>
                  </a:r>
                  <a:endParaRPr lang="en-US" sz="1600" dirty="0"/>
                </a:p>
                <a:p>
                  <a:pPr>
                    <a:spcBef>
                      <a:spcPct val="0"/>
                    </a:spcBef>
                  </a:pP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8728" name="Group 296"/>
            <p:cNvGrpSpPr>
              <a:grpSpLocks/>
            </p:cNvGrpSpPr>
            <p:nvPr/>
          </p:nvGrpSpPr>
          <p:grpSpPr bwMode="auto">
            <a:xfrm>
              <a:off x="2784" y="3437"/>
              <a:ext cx="756" cy="288"/>
              <a:chOff x="0" y="0"/>
              <a:chExt cx="20000" cy="20000"/>
            </a:xfrm>
          </p:grpSpPr>
          <p:grpSp>
            <p:nvGrpSpPr>
              <p:cNvPr id="18732" name="Group 30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734" name="Freeform 302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33" name="Rectangle 301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>
                      <a:solidFill>
                        <a:schemeClr val="tx1"/>
                      </a:solidFill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729" name="Group 29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18731" name="Freeform 29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30" name="Rectangle 298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8727" name="Rectangle 295"/>
            <p:cNvSpPr>
              <a:spLocks noChangeArrowheads="1"/>
            </p:cNvSpPr>
            <p:nvPr/>
          </p:nvSpPr>
          <p:spPr bwMode="auto">
            <a:xfrm>
              <a:off x="3264" y="3312"/>
              <a:ext cx="12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indent="228600" algn="ctr" eaLnBrk="1" hangingPunct="1">
                <a:spcBef>
                  <a:spcPct val="0"/>
                </a:spcBef>
              </a:pPr>
              <a:r>
                <a:rPr lang="en-US" sz="1400"/>
                <a:t>Primary Memory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grpSp>
          <p:nvGrpSpPr>
            <p:cNvPr id="18716" name="Group 284"/>
            <p:cNvGrpSpPr>
              <a:grpSpLocks/>
            </p:cNvGrpSpPr>
            <p:nvPr/>
          </p:nvGrpSpPr>
          <p:grpSpPr bwMode="auto">
            <a:xfrm>
              <a:off x="3866" y="3525"/>
              <a:ext cx="487" cy="764"/>
              <a:chOff x="-2" y="1"/>
              <a:chExt cx="20003" cy="19999"/>
            </a:xfrm>
          </p:grpSpPr>
          <p:sp>
            <p:nvSpPr>
              <p:cNvPr id="18726" name="Rectangle 294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indent="228600" algn="ctr" eaLnBrk="1" hangingPunct="1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725" name="Freeform 293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90 h 20000"/>
                  <a:gd name="T4" fmla="*/ 0 w 20000"/>
                  <a:gd name="T5" fmla="*/ 19990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4" name="Freeform 292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3" name="Freeform 291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2" name="Freeform 290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1" name="Freeform 289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20" name="Freeform 288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19" name="Freeform 287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58 h 20000"/>
                  <a:gd name="T4" fmla="*/ 0 w 20000"/>
                  <a:gd name="T5" fmla="*/ 19958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18" name="Freeform 286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17" name="Rectangle 285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indent="228600" algn="ctr" eaLnBrk="1" hangingPunct="1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 algn="ctr">
                  <a:spcBef>
                    <a:spcPct val="0"/>
                  </a:spcBef>
                </a:pPr>
                <a:r>
                  <a:rPr lang="en-US" sz="700" b="1">
                    <a:latin typeface="Courier" charset="0"/>
                  </a:rPr>
                  <a:t>.</a:t>
                </a:r>
                <a:endParaRPr lang="en-US" sz="1000">
                  <a:latin typeface="Times" charset="0"/>
                </a:endParaRPr>
              </a:p>
              <a:p>
                <a:pPr indent="228600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65" name="Group 233"/>
            <p:cNvGrpSpPr>
              <a:grpSpLocks/>
            </p:cNvGrpSpPr>
            <p:nvPr/>
          </p:nvGrpSpPr>
          <p:grpSpPr bwMode="auto">
            <a:xfrm>
              <a:off x="3866" y="2525"/>
              <a:ext cx="487" cy="765"/>
              <a:chOff x="0" y="0"/>
              <a:chExt cx="20000" cy="20000"/>
            </a:xfrm>
          </p:grpSpPr>
          <p:sp>
            <p:nvSpPr>
              <p:cNvPr id="18676" name="Freeform 244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90 h 20000"/>
                  <a:gd name="T4" fmla="*/ 0 w 20000"/>
                  <a:gd name="T5" fmla="*/ 19990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5" name="Freeform 243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6 h 20000"/>
                  <a:gd name="T4" fmla="*/ 0 w 20000"/>
                  <a:gd name="T5" fmla="*/ 19916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4" name="Freeform 242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66" name="Group 234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18673" name="Rectangle 241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indent="228600" algn="ctr" eaLnBrk="1" hangingPunct="1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72" name="Freeform 240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71" name="Freeform 239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70" name="Freeform 238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9" name="Freeform 237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58 h 20000"/>
                    <a:gd name="T4" fmla="*/ 0 w 20000"/>
                    <a:gd name="T5" fmla="*/ 19958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8" name="Freeform 236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16 h 20000"/>
                    <a:gd name="T4" fmla="*/ 0 w 20000"/>
                    <a:gd name="T5" fmla="*/ 19916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7" name="Rectangle 235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indent="228600" algn="ctr" eaLnBrk="1" hangingPunct="1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 algn="ctr">
                    <a:spcBef>
                      <a:spcPct val="0"/>
                    </a:spcBef>
                  </a:pPr>
                  <a:r>
                    <a:rPr lang="en-US" sz="700" b="1">
                      <a:latin typeface="Courier" charset="0"/>
                    </a:rPr>
                    <a:t>.</a:t>
                  </a:r>
                  <a:endParaRPr lang="en-US" sz="1000">
                    <a:latin typeface="Times" charset="0"/>
                  </a:endParaRPr>
                </a:p>
                <a:p>
                  <a:pPr indent="228600">
                    <a:spcBef>
                      <a:spcPct val="0"/>
                    </a:spcBef>
                  </a:pPr>
                  <a:endParaRPr lang="en-US" sz="2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8638" name="Group 206"/>
            <p:cNvGrpSpPr>
              <a:grpSpLocks/>
            </p:cNvGrpSpPr>
            <p:nvPr/>
          </p:nvGrpSpPr>
          <p:grpSpPr bwMode="auto">
            <a:xfrm>
              <a:off x="3866" y="1643"/>
              <a:ext cx="502" cy="195"/>
              <a:chOff x="0" y="1"/>
              <a:chExt cx="20000" cy="19999"/>
            </a:xfrm>
          </p:grpSpPr>
          <p:grpSp>
            <p:nvGrpSpPr>
              <p:cNvPr id="18645" name="Group 213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648" name="Oval 216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7" name="Freeform 215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6" name="Oval 21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44" name="Oval 21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" name="Freeform 211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" name="Freeform 210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" name="Rectangle 209"/>
              <p:cNvSpPr>
                <a:spLocks noChangeArrowheads="1"/>
              </p:cNvSpPr>
              <p:nvPr/>
            </p:nvSpPr>
            <p:spPr bwMode="auto">
              <a:xfrm>
                <a:off x="5180" y="460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 dirty="0">
                    <a:ea typeface="Mincho" charset="0"/>
                    <a:cs typeface="Mincho" charset="0"/>
                  </a:rPr>
                  <a:t>Disk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40" name="Freeform 20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" name="Oval 2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82" name="Group 250"/>
            <p:cNvGrpSpPr>
              <a:grpSpLocks/>
            </p:cNvGrpSpPr>
            <p:nvPr/>
          </p:nvGrpSpPr>
          <p:grpSpPr bwMode="auto">
            <a:xfrm>
              <a:off x="3866" y="2023"/>
              <a:ext cx="502" cy="195"/>
              <a:chOff x="0" y="1"/>
              <a:chExt cx="20000" cy="19999"/>
            </a:xfrm>
          </p:grpSpPr>
          <p:grpSp>
            <p:nvGrpSpPr>
              <p:cNvPr id="18689" name="Group 257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692" name="Oval 26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91" name="Freeform 259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90" name="Oval 258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88" name="Oval 256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7" name="Freeform 25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6" name="Freeform 25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5" name="Rectangle 253"/>
              <p:cNvSpPr>
                <a:spLocks noChangeArrowheads="1"/>
              </p:cNvSpPr>
              <p:nvPr/>
            </p:nvSpPr>
            <p:spPr bwMode="auto">
              <a:xfrm>
                <a:off x="5180" y="460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 dirty="0">
                    <a:ea typeface="Mincho" charset="0"/>
                    <a:cs typeface="Mincho" charset="0"/>
                  </a:rPr>
                  <a:t>Disk</a:t>
                </a:r>
                <a:endParaRPr lang="en-US" sz="1600" dirty="0"/>
              </a:p>
              <a:p>
                <a:pPr>
                  <a:spcBef>
                    <a:spcPct val="0"/>
                  </a:spcBef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84" name="Freeform 252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3" name="Oval 2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654" name="Group 222"/>
            <p:cNvGrpSpPr>
              <a:grpSpLocks/>
            </p:cNvGrpSpPr>
            <p:nvPr/>
          </p:nvGrpSpPr>
          <p:grpSpPr bwMode="auto">
            <a:xfrm>
              <a:off x="2921" y="2889"/>
              <a:ext cx="535" cy="195"/>
              <a:chOff x="0" y="1"/>
              <a:chExt cx="20000" cy="19999"/>
            </a:xfrm>
          </p:grpSpPr>
          <p:grpSp>
            <p:nvGrpSpPr>
              <p:cNvPr id="18661" name="Group 229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18664" name="Oval 232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3" name="Freeform 231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62" name="Oval 230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60" name="Oval 228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" name="Freeform 22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" name="Freeform 226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7" name="Rectangle 225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ea typeface="Mincho" charset="0"/>
                    <a:cs typeface="Mincho" charset="0"/>
                  </a:rPr>
                  <a:t>Disk</a:t>
                </a:r>
                <a:endParaRPr lang="en-US" sz="1600"/>
              </a:p>
              <a:p>
                <a:pPr>
                  <a:spcBef>
                    <a:spcPct val="0"/>
                  </a:spcBef>
                </a:pPr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8656" name="Freeform 224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5" name="Oval 223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53" name="Freeform 221"/>
            <p:cNvSpPr>
              <a:spLocks/>
            </p:cNvSpPr>
            <p:nvPr/>
          </p:nvSpPr>
          <p:spPr bwMode="auto">
            <a:xfrm>
              <a:off x="3164" y="2717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82" name="Rectangle 350"/>
            <p:cNvSpPr>
              <a:spLocks noChangeArrowheads="1"/>
            </p:cNvSpPr>
            <p:nvPr/>
          </p:nvSpPr>
          <p:spPr bwMode="auto">
            <a:xfrm>
              <a:off x="2976" y="3504"/>
              <a:ext cx="3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ea typeface="Mincho" charset="0"/>
                  <a:cs typeface="Mincho" charset="0"/>
                </a:rPr>
                <a:t>CPU</a:t>
              </a:r>
            </a:p>
          </p:txBody>
        </p:sp>
        <p:grpSp>
          <p:nvGrpSpPr>
            <p:cNvPr id="18783" name="Group 351"/>
            <p:cNvGrpSpPr>
              <a:grpSpLocks/>
            </p:cNvGrpSpPr>
            <p:nvPr/>
          </p:nvGrpSpPr>
          <p:grpSpPr bwMode="auto">
            <a:xfrm>
              <a:off x="3888" y="1248"/>
              <a:ext cx="502" cy="195"/>
              <a:chOff x="0" y="1"/>
              <a:chExt cx="20000" cy="19999"/>
            </a:xfrm>
          </p:grpSpPr>
          <p:grpSp>
            <p:nvGrpSpPr>
              <p:cNvPr id="18784" name="Group 352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785" name="Oval 353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86" name="Freeform 354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87" name="Oval 355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88" name="Oval 356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89" name="Freeform 357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90" name="Freeform 358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91" name="Rectangle 359"/>
              <p:cNvSpPr>
                <a:spLocks noChangeArrowheads="1"/>
              </p:cNvSpPr>
              <p:nvPr/>
            </p:nvSpPr>
            <p:spPr bwMode="auto">
              <a:xfrm>
                <a:off x="5180" y="460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 dirty="0">
                    <a:ea typeface="Mincho" charset="0"/>
                    <a:cs typeface="Mincho" charset="0"/>
                  </a:rPr>
                  <a:t>Disk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92" name="Freeform 360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93" name="Oval 36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94" name="Group 362"/>
            <p:cNvGrpSpPr>
              <a:grpSpLocks/>
            </p:cNvGrpSpPr>
            <p:nvPr/>
          </p:nvGrpSpPr>
          <p:grpSpPr bwMode="auto">
            <a:xfrm>
              <a:off x="3888" y="864"/>
              <a:ext cx="502" cy="195"/>
              <a:chOff x="0" y="1"/>
              <a:chExt cx="20000" cy="19999"/>
            </a:xfrm>
          </p:grpSpPr>
          <p:grpSp>
            <p:nvGrpSpPr>
              <p:cNvPr id="18795" name="Group 363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18796" name="Oval 364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7" name="Freeform 365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981 w 20000"/>
                    <a:gd name="T1" fmla="*/ 0 h 20000"/>
                    <a:gd name="T2" fmla="*/ 19981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1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98" name="Oval 366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99" name="Oval 367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00" name="Freeform 368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01" name="Freeform 369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692 h 20000"/>
                  <a:gd name="T4" fmla="*/ 0 w 20000"/>
                  <a:gd name="T5" fmla="*/ 19692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02" name="Rectangle 370"/>
              <p:cNvSpPr>
                <a:spLocks noChangeArrowheads="1"/>
              </p:cNvSpPr>
              <p:nvPr/>
            </p:nvSpPr>
            <p:spPr bwMode="auto">
              <a:xfrm>
                <a:off x="5180" y="4600"/>
                <a:ext cx="9640" cy="1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 dirty="0">
                    <a:ea typeface="Mincho" charset="0"/>
                    <a:cs typeface="Mincho" charset="0"/>
                  </a:rPr>
                  <a:t>Disk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03" name="Freeform 371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9981 w 20000"/>
                  <a:gd name="T1" fmla="*/ 0 h 20000"/>
                  <a:gd name="T2" fmla="*/ 19981 w 20000"/>
                  <a:gd name="T3" fmla="*/ 19701 h 20000"/>
                  <a:gd name="T4" fmla="*/ 0 w 20000"/>
                  <a:gd name="T5" fmla="*/ 19701 h 20000"/>
                  <a:gd name="T6" fmla="*/ 0 w 20000"/>
                  <a:gd name="T7" fmla="*/ 0 h 20000"/>
                  <a:gd name="T8" fmla="*/ 19981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04" name="Oval 372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Typical C Development Environment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1:  Editing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 of editing a file with an </a:t>
            </a:r>
            <a:r>
              <a:rPr lang="en-US" altLang="en-US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program, normally known simply as an editor.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a C program (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code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using the editor.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any necessary corrections.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 program.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code filenames often end with “.c” (lower case)</a:t>
            </a:r>
          </a:p>
          <a:p>
            <a:pPr marL="274320" lvl="1" indent="0" eaLnBrk="1" hangingPunct="1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Typical C Development Environment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2:  Compile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- two sub-steps</a:t>
            </a:r>
          </a:p>
          <a:p>
            <a:pPr marL="731520" lvl="1" indent="-457200" eaLnBrk="1" hangingPunct="1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preprocessor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executes automatically before the compiler’s translation phase begins.  </a:t>
            </a:r>
          </a:p>
          <a:p>
            <a:pPr marL="731520" lvl="1" indent="-457200" eaLnBrk="1" hangingPunct="1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compiler’s translation involves the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produces an assembly language version, and then converts that to object code.</a:t>
            </a:r>
          </a:p>
          <a:p>
            <a:pPr marL="274320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typing the compile command kicks off both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Courier New" charset="0"/>
              <a:buChar char="o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capture the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of the preprocessor (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end in a </a:t>
            </a:r>
            <a:r>
              <a:rPr lang="en-US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altLang="en-US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compiling with the following flag:    </a:t>
            </a:r>
            <a:r>
              <a:rPr lang="en-US" alt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 </a:t>
            </a:r>
            <a:r>
              <a:rPr lang="en-US" altLang="en-US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prog.c</a:t>
            </a:r>
            <a:endParaRPr lang="en-US" altLang="en-US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Courier New" charset="0"/>
              <a:buChar char="o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capture the result of the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(will end in a </a:t>
            </a:r>
            <a:r>
              <a:rPr lang="en-US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.s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compiling with the following flag:    </a:t>
            </a:r>
            <a:r>
              <a:rPr lang="en-US" alt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-S </a:t>
            </a:r>
            <a:r>
              <a:rPr lang="en-US" altLang="en-US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prog.c</a:t>
            </a:r>
            <a:endParaRPr lang="en-US" altLang="en-US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Courier New" charset="0"/>
              <a:buChar char="o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capture the file containing the object code (will end in a 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by compiling with the following flag:    </a:t>
            </a:r>
            <a:r>
              <a:rPr lang="en-US" alt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 </a:t>
            </a:r>
            <a:r>
              <a:rPr lang="en-US" altLang="en-US" dirty="0" err="1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prog.c</a:t>
            </a:r>
            <a:endParaRPr lang="en-US" altLang="en-US" dirty="0" smtClean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Courier New" charset="0"/>
              <a:buChar char="o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capture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intermediate files by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compiling with the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following:    </a:t>
            </a:r>
            <a:r>
              <a:rPr lang="en-US" alt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alt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altLang="en-US" dirty="0" smtClean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save-temps </a:t>
            </a:r>
            <a:r>
              <a:rPr lang="en-US" altLang="en-US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prog.c</a:t>
            </a:r>
            <a:endParaRPr lang="en-US" alt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Courier New" charset="0"/>
              <a:buChar char="o"/>
            </a:pPr>
            <a:endParaRPr lang="en-US" alt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Typical 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Development Environment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3: Linking</a:t>
            </a:r>
            <a:endParaRPr lang="en-US" alt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 code produced by the C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compiler typically contains “holes” due to “missing parts”  -- code that the the programmer has “promised” the compiler will be available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linker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links the object code with the code for the missing functions to produce an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executable program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eaLnBrk="1" hangingPunct="1"/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program compiles and links correctly</a:t>
            </a:r>
          </a:p>
          <a:p>
            <a:pPr lvl="2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executable image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produced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Typical C Development Environment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4:  Loading</a:t>
            </a:r>
            <a:endParaRPr lang="en-US" alt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a program can be executed, it must first be placed in memory.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done by the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loader,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takes the executable image from disk and transfers it to memory.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components from shared libraries that support the program are also loaded.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Typical C Development Environment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5:  Execution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Finally, the computer, under the control of its CPU,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executes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program one instruction at a time. </a:t>
            </a:r>
          </a:p>
          <a:p>
            <a:pPr lvl="1" eaLnBrk="1" hangingPunct="1"/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modern computer architectures can execute several instructions in parallel. 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09666" y="1914993"/>
            <a:ext cx="7884826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800" dirty="0" smtClean="0"/>
              <a:t>Another Way To Look At It: 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 smtClean="0"/>
              <a:t>Flow Chart for Creating a Computer Program (figure 1.1. from book)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37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Content Placeholder 5" descr="01fig0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7733" y="469495"/>
            <a:ext cx="4092870" cy="6216118"/>
          </a:xfrm>
        </p:spPr>
      </p:pic>
    </p:spTree>
    <p:extLst>
      <p:ext uri="{BB962C8B-B14F-4D97-AF65-F5344CB8AC3E}">
        <p14:creationId xmlns:p14="http://schemas.microsoft.com/office/powerpoint/2010/main" val="31827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Directories, pathnames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25332" y="1893187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directories have hierarchical, tree-like structure </a:t>
            </a:r>
          </a:p>
          <a:p>
            <a:pPr eaLnBrk="1" hangingPunct="1"/>
            <a:r>
              <a:rPr lang="en-US" altLang="en-US" dirty="0" smtClean="0"/>
              <a:t>each directory can contain files and subdirectories </a:t>
            </a:r>
          </a:p>
          <a:p>
            <a:pPr eaLnBrk="1" hangingPunct="1"/>
            <a:r>
              <a:rPr lang="en-US" altLang="en-US" dirty="0" smtClean="0"/>
              <a:t>full names of UNIX files are pathnames, including directories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/home/</a:t>
            </a:r>
            <a:r>
              <a:rPr lang="en-US" altLang="en-US" dirty="0" err="1" smtClean="0"/>
              <a:t>chochri</a:t>
            </a:r>
            <a:r>
              <a:rPr lang="en-US" altLang="en-US" dirty="0" smtClean="0"/>
              <a:t>/111/</a:t>
            </a:r>
            <a:r>
              <a:rPr lang="en-US" altLang="en-US" dirty="0" err="1" smtClean="0"/>
              <a:t>junk.txt</a:t>
            </a: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Oval 1"/>
          <p:cNvSpPr/>
          <p:nvPr/>
        </p:nvSpPr>
        <p:spPr>
          <a:xfrm>
            <a:off x="36576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9762" y="40117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0132" y="45558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2" idx="0"/>
          </p:cNvCxnSpPr>
          <p:nvPr/>
        </p:nvCxnSpPr>
        <p:spPr>
          <a:xfrm>
            <a:off x="3733800" y="3505200"/>
            <a:ext cx="1501682" cy="165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352800" y="3657600"/>
            <a:ext cx="304800" cy="354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10000" y="4164106"/>
            <a:ext cx="339762" cy="391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302162" y="4708263"/>
            <a:ext cx="337970" cy="39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79881" y="3360581"/>
            <a:ext cx="292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/home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84641" y="3857817"/>
            <a:ext cx="292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chochri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87471" y="4401974"/>
            <a:ext cx="292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40007" y="4907135"/>
            <a:ext cx="292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junk.txt	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87471" y="5105400"/>
            <a:ext cx="246529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801918" y="3853942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324111" y="4401974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0" y="4988867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14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5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program:  </a:t>
            </a:r>
            <a:r>
              <a:rPr lang="en-US" dirty="0" err="1" smtClean="0"/>
              <a:t>evenOrOdd.c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9843" y="1364105"/>
            <a:ext cx="4841823" cy="511289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1700" dirty="0" smtClean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evenOrOdd.c</a:t>
            </a:r>
            <a:endParaRPr lang="fr-F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determines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if a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number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buNone/>
            </a:pPr>
            <a:r>
              <a:rPr lang="fr-FR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even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or </a:t>
            </a:r>
            <a:r>
              <a:rPr lang="fr-FR" sz="1700" dirty="0" err="1" smtClean="0">
                <a:latin typeface="Courier New" charset="0"/>
                <a:ea typeface="Courier New" charset="0"/>
                <a:cs typeface="Courier New" charset="0"/>
              </a:rPr>
              <a:t>odd</a:t>
            </a:r>
            <a:endParaRPr lang="fr-F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fr-FR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fr-FR" sz="1700" dirty="0" smtClean="0">
                <a:latin typeface="Courier New" charset="0"/>
                <a:ea typeface="Courier New" charset="0"/>
                <a:cs typeface="Courier New" charset="0"/>
              </a:rPr>
              <a:t>Cathy Hochrine</a:t>
            </a:r>
            <a:endParaRPr lang="fr-FR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bg-BG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bg-BG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bg-BG" sz="17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16</a:t>
            </a:r>
            <a:r>
              <a:rPr lang="bg-BG" sz="1700" dirty="0" smtClean="0">
                <a:latin typeface="Courier New" charset="0"/>
                <a:ea typeface="Courier New" charset="0"/>
                <a:cs typeface="Courier New" charset="0"/>
              </a:rPr>
              <a:t>/1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7</a:t>
            </a:r>
            <a:r>
              <a:rPr lang="bg-BG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bg-BG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bg-BG" sz="1700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pPr marL="0" indent="0">
              <a:buNone/>
            </a:pPr>
            <a:endParaRPr lang="bg-BG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endParaRPr 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endParaRPr 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is-IS" sz="17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is-IS" sz="17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is-IS" sz="1700" b="1" dirty="0" smtClean="0">
                <a:latin typeface="Courier New" charset="0"/>
                <a:ea typeface="Courier New" charset="0"/>
                <a:cs typeface="Courier New" charset="0"/>
              </a:rPr>
              <a:t>int aNumber = 12;</a:t>
            </a:r>
            <a:endParaRPr lang="is-IS" sz="17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1600" dirty="0" smtClean="0">
                <a:latin typeface="Courier New" charset="0"/>
                <a:ea typeface="Courier New" charset="0"/>
                <a:cs typeface="Courier New" charset="0"/>
              </a:rPr>
              <a:t>  if ( (</a:t>
            </a:r>
            <a:r>
              <a:rPr lang="fr-FR" sz="1600" dirty="0" err="1" smtClean="0">
                <a:latin typeface="Courier New" charset="0"/>
                <a:ea typeface="Courier New" charset="0"/>
                <a:cs typeface="Courier New" charset="0"/>
              </a:rPr>
              <a:t>aNumber</a:t>
            </a:r>
            <a:r>
              <a:rPr lang="fr-FR" sz="1600" dirty="0" smtClean="0">
                <a:latin typeface="Courier New" charset="0"/>
                <a:ea typeface="Courier New" charset="0"/>
                <a:cs typeface="Courier New" charset="0"/>
              </a:rPr>
              <a:t> % 2) == 0)</a:t>
            </a:r>
          </a:p>
          <a:p>
            <a:pPr marL="0" indent="0">
              <a:buNone/>
            </a:pPr>
            <a:r>
              <a:rPr lang="fr-FR" sz="16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fr-FR" sz="16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fr-FR" sz="16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1600" dirty="0" smtClean="0">
                <a:latin typeface="Courier New" charset="0"/>
              </a:rPr>
              <a:t>"%</a:t>
            </a:r>
            <a:r>
              <a:rPr lang="en-US" altLang="en-US" sz="1600" dirty="0" err="1">
                <a:latin typeface="Courier New" charset="0"/>
              </a:rPr>
              <a:t>i</a:t>
            </a:r>
            <a:r>
              <a:rPr lang="en-US" altLang="en-US" sz="1600" dirty="0">
                <a:latin typeface="Courier New" charset="0"/>
              </a:rPr>
              <a:t> is even\n", </a:t>
            </a:r>
            <a:r>
              <a:rPr lang="en-US" altLang="en-US" sz="1600" dirty="0" err="1">
                <a:latin typeface="Courier New" charset="0"/>
              </a:rPr>
              <a:t>aNumber</a:t>
            </a:r>
            <a:r>
              <a:rPr lang="en-US" altLang="en-US" sz="1600" dirty="0" smtClean="0">
                <a:latin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fr-FR" sz="16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fr-FR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1600" dirty="0">
                <a:latin typeface="Courier New" charset="0"/>
              </a:rPr>
              <a:t>"%</a:t>
            </a:r>
            <a:r>
              <a:rPr lang="en-US" altLang="en-US" sz="1600" dirty="0" err="1">
                <a:latin typeface="Courier New" charset="0"/>
              </a:rPr>
              <a:t>i</a:t>
            </a:r>
            <a:r>
              <a:rPr lang="en-US" altLang="en-US" sz="1600" dirty="0">
                <a:latin typeface="Courier New" charset="0"/>
              </a:rPr>
              <a:t> is </a:t>
            </a:r>
            <a:r>
              <a:rPr lang="en-US" altLang="en-US" sz="1600" dirty="0" smtClean="0">
                <a:latin typeface="Courier New" charset="0"/>
              </a:rPr>
              <a:t>odd\n</a:t>
            </a:r>
            <a:r>
              <a:rPr lang="en-US" altLang="en-US" sz="1600" dirty="0">
                <a:latin typeface="Courier New" charset="0"/>
              </a:rPr>
              <a:t>", </a:t>
            </a:r>
            <a:r>
              <a:rPr lang="en-US" altLang="en-US" sz="1600" dirty="0" err="1">
                <a:latin typeface="Courier New" charset="0"/>
              </a:rPr>
              <a:t>aNumber</a:t>
            </a:r>
            <a:r>
              <a:rPr lang="en-US" altLang="en-US" sz="1600" dirty="0" smtClean="0">
                <a:latin typeface="Courier New" charset="0"/>
              </a:rPr>
              <a:t>);</a:t>
            </a:r>
          </a:p>
          <a:p>
            <a:pPr marL="0" indent="0">
              <a:buNone/>
            </a:pPr>
            <a:endParaRPr lang="en-US" altLang="en-US" sz="1600" dirty="0">
              <a:latin typeface="Courier New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  return 0;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6597" y="1364105"/>
            <a:ext cx="370257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compile:</a:t>
            </a:r>
          </a:p>
          <a:p>
            <a:endParaRPr lang="en-US" dirty="0"/>
          </a:p>
          <a:p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evenOrOdd.c</a:t>
            </a:r>
            <a:endParaRPr lang="en-US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  <a:p>
            <a:r>
              <a:rPr lang="is-IS" dirty="0" smtClean="0"/>
              <a:t>… to produce executable file called  </a:t>
            </a:r>
            <a:r>
              <a:rPr lang="is-IS" dirty="0" smtClean="0">
                <a:latin typeface="Courier New" charset="0"/>
                <a:ea typeface="Courier New" charset="0"/>
                <a:cs typeface="Courier New" charset="0"/>
              </a:rPr>
              <a:t>a.out</a:t>
            </a:r>
          </a:p>
          <a:p>
            <a:endParaRPr lang="is-IS" dirty="0"/>
          </a:p>
          <a:p>
            <a:endParaRPr lang="is-IS" dirty="0" smtClean="0"/>
          </a:p>
          <a:p>
            <a:r>
              <a:rPr lang="is-IS" b="1" dirty="0" smtClean="0"/>
              <a:t>OR</a:t>
            </a:r>
          </a:p>
          <a:p>
            <a:endParaRPr lang="is-IS" dirty="0"/>
          </a:p>
          <a:p>
            <a:endParaRPr lang="is-IS" dirty="0" smtClean="0"/>
          </a:p>
          <a:p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–o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evenOrOdd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evenOrOdd.c</a:t>
            </a:r>
            <a:endParaRPr lang="en-US" sz="1600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  <a:p>
            <a:r>
              <a:rPr lang="is-IS" dirty="0" smtClean="0"/>
              <a:t>… to produce executable file called  </a:t>
            </a:r>
            <a:r>
              <a:rPr lang="is-IS" dirty="0" smtClean="0">
                <a:latin typeface="Courier New" charset="0"/>
                <a:ea typeface="Courier New" charset="0"/>
                <a:cs typeface="Courier New" charset="0"/>
              </a:rPr>
              <a:t>evenOrOdd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63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134"/>
            <a:ext cx="8229600" cy="5157866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By the way…</a:t>
            </a:r>
          </a:p>
          <a:p>
            <a:pPr>
              <a:buNone/>
            </a:pPr>
            <a:endParaRPr lang="en-US" altLang="en-US" sz="2000" dirty="0"/>
          </a:p>
          <a:p>
            <a:pPr>
              <a:buNone/>
            </a:pPr>
            <a:r>
              <a:rPr lang="en-US" altLang="en-US" sz="2000" dirty="0"/>
              <a:t>The </a:t>
            </a:r>
            <a:r>
              <a:rPr lang="en-US" altLang="en-US" sz="2000" i="1" dirty="0"/>
              <a:t>program instruction</a:t>
            </a:r>
            <a:r>
              <a:rPr lang="en-US" altLang="en-US" sz="2000" dirty="0"/>
              <a:t> in bold from the previous page:</a:t>
            </a:r>
          </a:p>
          <a:p>
            <a:endParaRPr lang="en-US" altLang="en-US" sz="800" dirty="0"/>
          </a:p>
          <a:p>
            <a:pPr marL="366713" lvl="1" indent="0">
              <a:buFont typeface="Wingdings 2" charset="2"/>
              <a:buNone/>
            </a:pPr>
            <a:r>
              <a:rPr lang="en-US" altLang="en-US" sz="1800" b="1" dirty="0" err="1">
                <a:latin typeface="Courier New" charset="0"/>
              </a:rPr>
              <a:t>int</a:t>
            </a:r>
            <a:r>
              <a:rPr lang="en-US" altLang="en-US" sz="1800" b="1" dirty="0">
                <a:latin typeface="Courier New" charset="0"/>
              </a:rPr>
              <a:t> </a:t>
            </a:r>
            <a:r>
              <a:rPr lang="en-US" altLang="en-US" sz="1800" b="1" dirty="0" err="1">
                <a:latin typeface="Courier New" charset="0"/>
              </a:rPr>
              <a:t>aNumber</a:t>
            </a:r>
            <a:r>
              <a:rPr lang="en-US" altLang="en-US" sz="1800" b="1" dirty="0">
                <a:latin typeface="Courier New" charset="0"/>
              </a:rPr>
              <a:t> = 12;  </a:t>
            </a:r>
          </a:p>
          <a:p>
            <a:pPr marL="366713" lvl="1" indent="0">
              <a:buFont typeface="Wingdings 2" charset="2"/>
              <a:buNone/>
            </a:pPr>
            <a:endParaRPr lang="en-US" altLang="en-US" sz="1800" dirty="0">
              <a:solidFill>
                <a:schemeClr val="bg1"/>
              </a:solidFill>
              <a:latin typeface="Courier New" charset="0"/>
            </a:endParaRPr>
          </a:p>
          <a:p>
            <a:pPr>
              <a:buFont typeface="Wingdings 2" charset="2"/>
              <a:buNone/>
            </a:pPr>
            <a:r>
              <a:rPr lang="en-US" altLang="en-US" sz="2000" dirty="0"/>
              <a:t>corresponds to the following 3 more primitive </a:t>
            </a:r>
            <a:r>
              <a:rPr lang="en-US" altLang="en-US" sz="2000" i="1" dirty="0"/>
              <a:t>assembly language instructions</a:t>
            </a:r>
            <a:r>
              <a:rPr lang="en-US" altLang="en-US" sz="2000" dirty="0"/>
              <a:t> (for the  x86_64 processor on our system):</a:t>
            </a:r>
          </a:p>
          <a:p>
            <a:pPr>
              <a:buFont typeface="Wingdings 2" charset="2"/>
              <a:buNone/>
            </a:pPr>
            <a:endParaRPr lang="en-US" altLang="en-US" sz="2000" dirty="0"/>
          </a:p>
          <a:p>
            <a:pPr marL="366713" lvl="1" indent="0">
              <a:buFont typeface="Wingdings 2" charset="2"/>
              <a:buNone/>
            </a:pP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pushq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 %</a:t>
            </a: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rbp</a:t>
            </a:r>
            <a:endParaRPr lang="en-US" altLang="en-US" sz="1800" dirty="0">
              <a:solidFill>
                <a:srgbClr val="2C2518"/>
              </a:solidFill>
              <a:latin typeface="Courier New" charset="0"/>
            </a:endParaRPr>
          </a:p>
          <a:p>
            <a:pPr marL="366713" lvl="1" indent="0">
              <a:buFont typeface="Wingdings 2" charset="2"/>
              <a:buNone/>
            </a:pP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movq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 %</a:t>
            </a: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rsp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, %</a:t>
            </a: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rbp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 </a:t>
            </a:r>
          </a:p>
          <a:p>
            <a:pPr marL="366713" lvl="1" indent="0">
              <a:buFont typeface="Wingdings 2" charset="2"/>
              <a:buNone/>
            </a:pP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movl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 $12, -4(%</a:t>
            </a:r>
            <a:r>
              <a:rPr lang="en-US" altLang="en-US" sz="1800" dirty="0" err="1">
                <a:solidFill>
                  <a:srgbClr val="2C2518"/>
                </a:solidFill>
                <a:latin typeface="Courier New" charset="0"/>
              </a:rPr>
              <a:t>rbp</a:t>
            </a:r>
            <a:r>
              <a:rPr lang="en-US" altLang="en-US" sz="1800" dirty="0">
                <a:solidFill>
                  <a:srgbClr val="2C2518"/>
                </a:solidFill>
                <a:latin typeface="Courier New" charset="0"/>
              </a:rPr>
              <a:t>) </a:t>
            </a:r>
          </a:p>
          <a:p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5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program:  </a:t>
            </a:r>
            <a:r>
              <a:rPr lang="en-US" smtClean="0"/>
              <a:t>evenOrOdd.c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49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How to copy files from one machine to another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Assume you are in the directory of your choice on your local machine, and you want to copy a file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testing.c</a:t>
            </a:r>
            <a:r>
              <a:rPr lang="en-US" dirty="0"/>
              <a:t> </a:t>
            </a:r>
            <a:r>
              <a:rPr lang="en-US" dirty="0" smtClean="0"/>
              <a:t> from a directory named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Example</a:t>
            </a:r>
            <a:r>
              <a:rPr lang="en-US" dirty="0"/>
              <a:t> </a:t>
            </a:r>
            <a:r>
              <a:rPr lang="en-US" dirty="0" smtClean="0"/>
              <a:t> in your home directory on the machine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imp13.cs.clemson.edu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900" dirty="0" err="1" smtClean="0">
                <a:latin typeface="Courier New" charset="0"/>
                <a:ea typeface="Courier New" charset="0"/>
                <a:cs typeface="Courier New" charset="0"/>
              </a:rPr>
              <a:t>scp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 imp13.cs.clemson.edu:~username/Example/</a:t>
            </a:r>
            <a:r>
              <a:rPr lang="en-US" sz="1900" dirty="0" err="1" smtClean="0">
                <a:latin typeface="Courier New" charset="0"/>
                <a:ea typeface="Courier New" charset="0"/>
                <a:cs typeface="Courier New" charset="0"/>
              </a:rPr>
              <a:t>testing.c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 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More generally:</a:t>
            </a:r>
            <a:endParaRPr lang="en-US" dirty="0"/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FF6600"/>
                </a:solidFill>
                <a:latin typeface="Courier New" charset="0"/>
                <a:ea typeface="Courier New" charset="0"/>
                <a:cs typeface="Courier New" charset="0"/>
              </a:rPr>
              <a:t>scp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remote_host_name:remote_pathname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 smtClean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current_dir</a:t>
            </a:r>
            <a:endParaRPr lang="en-US" sz="1900" dirty="0" smtClean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900" dirty="0" smtClean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900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b="1" dirty="0" smtClean="0"/>
              <a:t>More </a:t>
            </a:r>
            <a:r>
              <a:rPr lang="en-US" b="1" dirty="0"/>
              <a:t>File Transfer help: </a:t>
            </a:r>
            <a:r>
              <a:rPr lang="en-US" sz="2000" dirty="0"/>
              <a:t>http://</a:t>
            </a:r>
            <a:r>
              <a:rPr lang="en-US" sz="2000" dirty="0" err="1"/>
              <a:t>www.cs.clemson.edu</a:t>
            </a:r>
            <a:r>
              <a:rPr lang="en-US" sz="2000" dirty="0"/>
              <a:t>/~</a:t>
            </a:r>
            <a:r>
              <a:rPr lang="en-US" sz="2000" dirty="0" err="1"/>
              <a:t>chochri</a:t>
            </a:r>
            <a:r>
              <a:rPr lang="en-US" sz="2000" dirty="0"/>
              <a:t>/</a:t>
            </a:r>
            <a:r>
              <a:rPr lang="en-US" sz="2000" dirty="0" err="1"/>
              <a:t>HowTo</a:t>
            </a:r>
            <a:r>
              <a:rPr lang="en-US" sz="2000" dirty="0"/>
              <a:t>/</a:t>
            </a:r>
            <a:r>
              <a:rPr lang="en-US" sz="2000" dirty="0" err="1"/>
              <a:t>FileTransfers.pdf</a:t>
            </a:r>
            <a:endParaRPr lang="en-US" sz="1900" dirty="0" smtClean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6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42" charset="2"/>
              <a:buNone/>
            </a:pPr>
            <a:r>
              <a:rPr lang="en-US" altLang="en-US" dirty="0" smtClean="0"/>
              <a:t> /home/</a:t>
            </a:r>
            <a:r>
              <a:rPr lang="en-US" altLang="en-US" dirty="0" err="1" smtClean="0"/>
              <a:t>chochri</a:t>
            </a:r>
            <a:r>
              <a:rPr lang="en-US" altLang="en-US" dirty="0" smtClean="0"/>
              <a:t>/111/</a:t>
            </a:r>
            <a:r>
              <a:rPr lang="en-US" altLang="en-US" dirty="0" err="1" smtClean="0"/>
              <a:t>junk.txt</a:t>
            </a:r>
            <a:r>
              <a:rPr lang="en-US" altLang="en-US" dirty="0" smtClean="0"/>
              <a:t> (absolute pathname)</a:t>
            </a:r>
          </a:p>
          <a:p>
            <a:pPr eaLnBrk="1" hangingPunct="1">
              <a:buFont typeface="Wingdings 2" pitchFamily="42" charset="2"/>
              <a:buNone/>
            </a:pPr>
            <a:endParaRPr lang="en-US" altLang="en-US" dirty="0" smtClean="0"/>
          </a:p>
          <a:p>
            <a:pPr eaLnBrk="1" hangingPunct="1">
              <a:buFont typeface="Wingdings 2" pitchFamily="42" charset="2"/>
              <a:buNone/>
            </a:pPr>
            <a:r>
              <a:rPr lang="en-US" altLang="en-US" dirty="0" smtClean="0"/>
              <a:t> if _current working directory_ is /home/</a:t>
            </a:r>
            <a:r>
              <a:rPr lang="en-US" altLang="en-US" dirty="0" err="1" smtClean="0"/>
              <a:t>chochri</a:t>
            </a:r>
            <a:r>
              <a:rPr lang="en-US" altLang="en-US" dirty="0" smtClean="0"/>
              <a:t>/111</a:t>
            </a:r>
          </a:p>
          <a:p>
            <a:pPr lvl="1" eaLnBrk="1" hangingPunct="1"/>
            <a:r>
              <a:rPr lang="en-US" altLang="en-US" dirty="0" smtClean="0">
                <a:ea typeface="ＭＳ Ｐゴシック" pitchFamily="42" charset="-128"/>
              </a:rPr>
              <a:t>	 can use junk.txt (relative pathname)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 2" pitchFamily="42" charset="2"/>
              <a:buNone/>
            </a:pPr>
            <a:r>
              <a:rPr lang="en-US" altLang="en-US" dirty="0" smtClean="0"/>
              <a:t> if _current working directory_ is /home/</a:t>
            </a:r>
            <a:r>
              <a:rPr lang="en-US" altLang="en-US" dirty="0" err="1" smtClean="0"/>
              <a:t>chochri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dirty="0" smtClean="0">
                <a:ea typeface="ＭＳ Ｐゴシック" pitchFamily="42" charset="-128"/>
              </a:rPr>
              <a:t>	can use 111/</a:t>
            </a:r>
            <a:r>
              <a:rPr lang="en-US" altLang="en-US" dirty="0" err="1" smtClean="0">
                <a:ea typeface="ＭＳ Ｐゴシック" pitchFamily="42" charset="-128"/>
              </a:rPr>
              <a:t>junk.txt</a:t>
            </a:r>
            <a:r>
              <a:rPr lang="en-US" altLang="en-US" dirty="0" smtClean="0">
                <a:ea typeface="ＭＳ Ｐゴシック" pitchFamily="42" charset="-128"/>
              </a:rPr>
              <a:t> (also a relative pathname) </a:t>
            </a:r>
          </a:p>
        </p:txBody>
      </p:sp>
    </p:spTree>
    <p:extLst>
      <p:ext uri="{BB962C8B-B14F-4D97-AF65-F5344CB8AC3E}">
        <p14:creationId xmlns:p14="http://schemas.microsoft.com/office/powerpoint/2010/main" val="24807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use/learn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Also: 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It can save your life from cloned dinosaurs run amok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is an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operating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Manages the software and hardware on the computer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45770" lvl="1" indent="-171450">
              <a:buFont typeface="Arial" charset="0"/>
              <a:buChar char="•"/>
            </a:pPr>
            <a:r>
              <a:rPr lang="en-US" dirty="0" smtClean="0"/>
              <a:t>Handles </a:t>
            </a:r>
            <a:r>
              <a:rPr lang="en-US" dirty="0"/>
              <a:t>all I/O </a:t>
            </a:r>
          </a:p>
          <a:p>
            <a:pPr marL="445770" lvl="1" indent="-171450">
              <a:buFont typeface="Arial" charset="0"/>
              <a:buChar char="•"/>
            </a:pPr>
            <a:r>
              <a:rPr lang="en-US" dirty="0"/>
              <a:t>Manages computer systems resources</a:t>
            </a:r>
          </a:p>
          <a:p>
            <a:pPr marL="445770" lvl="1" indent="-171450">
              <a:buFont typeface="Arial" charset="0"/>
              <a:buChar char="•"/>
            </a:pPr>
            <a:r>
              <a:rPr lang="en-US" dirty="0"/>
              <a:t>Handles execution of </a:t>
            </a:r>
            <a:r>
              <a:rPr lang="en-US" dirty="0" smtClean="0"/>
              <a:t>programs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Mediates access by processes to the: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CPU</a:t>
            </a:r>
            <a:endParaRPr lang="en-US" dirty="0"/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Memory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Storage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What is a </a:t>
            </a:r>
            <a:r>
              <a:rPr lang="en-US" sz="2800" dirty="0" smtClean="0">
                <a:solidFill>
                  <a:srgbClr val="FF6600"/>
                </a:solidFill>
              </a:rPr>
              <a:t>CPU</a:t>
            </a:r>
            <a:r>
              <a:rPr lang="en-US" sz="2800" dirty="0" smtClean="0"/>
              <a:t>?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3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processing unit</a:t>
            </a:r>
          </a:p>
          <a:p>
            <a:r>
              <a:rPr lang="en-US" dirty="0" smtClean="0"/>
              <a:t>Processor</a:t>
            </a:r>
          </a:p>
          <a:p>
            <a:r>
              <a:rPr lang="en-US" dirty="0" smtClean="0"/>
              <a:t>Component in a computer that interprets instructions and processes data</a:t>
            </a:r>
          </a:p>
          <a:p>
            <a:r>
              <a:rPr lang="en-US" dirty="0" smtClean="0"/>
              <a:t>The “brains” of the computer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3718</TotalTime>
  <Words>2117</Words>
  <Application>Microsoft Macintosh PowerPoint</Application>
  <PresentationFormat>On-screen Show (4:3)</PresentationFormat>
  <Paragraphs>424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Calibri</vt:lpstr>
      <vt:lpstr>Courier</vt:lpstr>
      <vt:lpstr>Courier New</vt:lpstr>
      <vt:lpstr>Mincho</vt:lpstr>
      <vt:lpstr>ＭＳ Ｐゴシック</vt:lpstr>
      <vt:lpstr>Times</vt:lpstr>
      <vt:lpstr>Times New Roman</vt:lpstr>
      <vt:lpstr>Wingdings</vt:lpstr>
      <vt:lpstr>Wingdings 2</vt:lpstr>
      <vt:lpstr>Arial</vt:lpstr>
      <vt:lpstr>Clarity</vt:lpstr>
      <vt:lpstr>Chapter 1 Introduction</vt:lpstr>
      <vt:lpstr>A bit about UNIX</vt:lpstr>
      <vt:lpstr>Why use/learn UNIX?</vt:lpstr>
      <vt:lpstr>Directories, pathnames</vt:lpstr>
      <vt:lpstr>Example</vt:lpstr>
      <vt:lpstr>Why use/learn UNIX?</vt:lpstr>
      <vt:lpstr>UNIX</vt:lpstr>
      <vt:lpstr>PowerPoint Presentation</vt:lpstr>
      <vt:lpstr>CPU</vt:lpstr>
      <vt:lpstr>PowerPoint Presentation</vt:lpstr>
      <vt:lpstr>“Simple” answer:</vt:lpstr>
      <vt:lpstr>Complex answer:</vt:lpstr>
      <vt:lpstr>So …back to the CPU</vt:lpstr>
      <vt:lpstr>Instructions</vt:lpstr>
      <vt:lpstr>Machine language instructions </vt:lpstr>
      <vt:lpstr>PowerPoint Presentation</vt:lpstr>
      <vt:lpstr>What does machine language look like?</vt:lpstr>
      <vt:lpstr>What does machine language look like?</vt:lpstr>
      <vt:lpstr>PowerPoint Presentation</vt:lpstr>
      <vt:lpstr>Languages:  low-level … high-level</vt:lpstr>
      <vt:lpstr>What does assembly language look like?</vt:lpstr>
      <vt:lpstr>PowerPoint Presentation</vt:lpstr>
      <vt:lpstr>No.</vt:lpstr>
      <vt:lpstr>PowerPoint Presentation</vt:lpstr>
      <vt:lpstr>No.</vt:lpstr>
      <vt:lpstr>Machine Languages, Assembly Languages and High-Level Languages</vt:lpstr>
      <vt:lpstr>Machine Languages, Assembly Languages and High-Level Languages</vt:lpstr>
      <vt:lpstr>Machine Languages, Assembly Languages and High-Level Languages</vt:lpstr>
      <vt:lpstr>History of C</vt:lpstr>
      <vt:lpstr> The C Standard Library</vt:lpstr>
      <vt:lpstr>C and C++</vt:lpstr>
      <vt:lpstr>Basics of a Typical C Program Development Environment</vt:lpstr>
      <vt:lpstr>Typical C Development Environment</vt:lpstr>
      <vt:lpstr>Typical C Development Environment</vt:lpstr>
      <vt:lpstr>Typical C Development Environment</vt:lpstr>
      <vt:lpstr>Typical C Development Environment</vt:lpstr>
      <vt:lpstr>Typical C Development Environment</vt:lpstr>
      <vt:lpstr>PowerPoint Presentation</vt:lpstr>
      <vt:lpstr>PowerPoint Presentation</vt:lpstr>
      <vt:lpstr>Simple program:  evenOrOdd.c</vt:lpstr>
      <vt:lpstr>Simple program:  evenOrOdd.c</vt:lpstr>
      <vt:lpstr>How to copy files from one machine to another ...</vt:lpstr>
    </vt:vector>
  </TitlesOfParts>
  <Company>Clemson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1010</dc:title>
  <dc:creator>Eileen Kraemer</dc:creator>
  <cp:lastModifiedBy>Catherine Hochrine</cp:lastModifiedBy>
  <cp:revision>65</cp:revision>
  <cp:lastPrinted>2017-01-17T13:02:50Z</cp:lastPrinted>
  <dcterms:created xsi:type="dcterms:W3CDTF">2016-08-15T21:57:07Z</dcterms:created>
  <dcterms:modified xsi:type="dcterms:W3CDTF">2017-05-18T16:24:19Z</dcterms:modified>
</cp:coreProperties>
</file>